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3" r:id="rId4"/>
    <p:sldId id="257" r:id="rId5"/>
    <p:sldId id="259" r:id="rId6"/>
    <p:sldId id="292" r:id="rId7"/>
    <p:sldId id="275" r:id="rId8"/>
    <p:sldId id="261" r:id="rId9"/>
    <p:sldId id="262" r:id="rId10"/>
    <p:sldId id="263" r:id="rId11"/>
    <p:sldId id="273" r:id="rId12"/>
    <p:sldId id="291" r:id="rId13"/>
    <p:sldId id="265" r:id="rId14"/>
    <p:sldId id="266" r:id="rId15"/>
    <p:sldId id="270" r:id="rId16"/>
    <p:sldId id="271" r:id="rId17"/>
    <p:sldId id="268" r:id="rId18"/>
    <p:sldId id="269" r:id="rId19"/>
    <p:sldId id="274" r:id="rId20"/>
    <p:sldId id="260" r:id="rId21"/>
    <p:sldId id="272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9" r:id="rId34"/>
    <p:sldId id="290" r:id="rId35"/>
    <p:sldId id="294" r:id="rId3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881DC-C648-EB47-704A-2745418BBF68}" v="460" dt="2025-03-12T05:04:09.651"/>
    <p1510:client id="{40FE4409-DB05-289F-C802-BE44CCD4C189}" v="22" dt="2025-03-12T03:20:15.236"/>
    <p1510:client id="{6661EF5C-C780-F1DA-2E0F-6CF086D97BEA}" v="4" dt="2025-03-10T15:15:32.234"/>
    <p1510:client id="{7B306A79-948C-17AA-A8BB-E897747C4E69}" v="24" dt="2025-03-11T17:53:56.526"/>
    <p1510:client id="{A4EA46D7-CC83-C2D0-7BB2-31ABDE0139C4}" v="574" dt="2025-03-12T06:15:30.123"/>
    <p1510:client id="{CF83EE7B-21C4-C48B-1991-1677B7B74D11}" v="3" dt="2025-03-12T02:56:59.054"/>
    <p1510:client id="{D01F7464-E4C7-A394-3AE4-C87381A0AF6E}" v="107" dt="2025-03-12T05:43:30.234"/>
    <p1510:client id="{D8BBF706-9999-1C01-0CBF-2D74AC7307BF}" v="185" dt="2025-03-12T05:54:47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54228-9BE8-49CE-BBDC-88A955E2F6C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3412F5-ACEE-4867-9E5F-A2D1BA8DCBDD}">
      <dgm:prSet/>
      <dgm:spPr/>
      <dgm:t>
        <a:bodyPr/>
        <a:lstStyle/>
        <a:p>
          <a:r>
            <a:rPr lang="en-GB">
              <a:latin typeface="Times New Roman"/>
              <a:cs typeface="Times New Roman"/>
            </a:rPr>
            <a:t>Given a forklift </a:t>
          </a:r>
          <a:r>
            <a:rPr lang="en-GB" b="1">
              <a:latin typeface="Times New Roman"/>
              <a:cs typeface="Times New Roman"/>
            </a:rPr>
            <a:t>tilt angle θ(t)</a:t>
          </a:r>
          <a:r>
            <a:rPr lang="en-GB">
              <a:latin typeface="Times New Roman"/>
              <a:cs typeface="Times New Roman"/>
            </a:rPr>
            <a:t> over time, we need to </a:t>
          </a:r>
          <a:r>
            <a:rPr lang="en-GB" b="1">
              <a:latin typeface="Times New Roman"/>
              <a:cs typeface="Times New Roman"/>
            </a:rPr>
            <a:t>predict instability</a:t>
          </a:r>
          <a:r>
            <a:rPr lang="en-GB">
              <a:latin typeface="Times New Roman"/>
              <a:cs typeface="Times New Roman"/>
            </a:rPr>
            <a:t> and apply </a:t>
          </a:r>
          <a:r>
            <a:rPr lang="en-GB" b="1">
              <a:latin typeface="Times New Roman"/>
              <a:cs typeface="Times New Roman"/>
            </a:rPr>
            <a:t>corrections</a:t>
          </a:r>
          <a:r>
            <a:rPr lang="en-GB">
              <a:latin typeface="Times New Roman"/>
              <a:cs typeface="Times New Roman"/>
            </a:rPr>
            <a:t> using mathematical transformations.</a:t>
          </a:r>
          <a:endParaRPr lang="en-US">
            <a:latin typeface="Times New Roman"/>
            <a:cs typeface="Times New Roman"/>
          </a:endParaRPr>
        </a:p>
      </dgm:t>
    </dgm:pt>
    <dgm:pt modelId="{C15270AF-E201-413C-A208-2608814C0665}" type="parTrans" cxnId="{A6528185-020A-49DC-9891-7D1386361DDA}">
      <dgm:prSet/>
      <dgm:spPr/>
      <dgm:t>
        <a:bodyPr/>
        <a:lstStyle/>
        <a:p>
          <a:endParaRPr lang="en-US"/>
        </a:p>
      </dgm:t>
    </dgm:pt>
    <dgm:pt modelId="{69CED642-C0CE-4013-8D30-AF2145E3DC0E}" type="sibTrans" cxnId="{A6528185-020A-49DC-9891-7D1386361DDA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170AB36C-3380-47BA-B34A-4FB3932B64CB}">
      <dgm:prSet/>
      <dgm:spPr/>
      <dgm:t>
        <a:bodyPr/>
        <a:lstStyle/>
        <a:p>
          <a:r>
            <a:rPr lang="en-GB" err="1">
              <a:latin typeface="Times New Roman"/>
              <a:cs typeface="Times New Roman"/>
            </a:rPr>
            <a:t>Analyze</a:t>
          </a:r>
          <a:r>
            <a:rPr lang="en-GB">
              <a:latin typeface="Times New Roman"/>
              <a:cs typeface="Times New Roman"/>
            </a:rPr>
            <a:t> the dataset </a:t>
          </a:r>
          <a:r>
            <a:rPr lang="en-GB" b="1">
              <a:latin typeface="Times New Roman"/>
              <a:cs typeface="Times New Roman"/>
            </a:rPr>
            <a:t>(X, Y, Z tilt values from MPU6050)</a:t>
          </a:r>
          <a:r>
            <a:rPr lang="en-GB">
              <a:latin typeface="Times New Roman"/>
              <a:cs typeface="Times New Roman"/>
            </a:rPr>
            <a:t> to compute frequency variations.</a:t>
          </a:r>
          <a:endParaRPr lang="en-US">
            <a:latin typeface="Times New Roman"/>
            <a:cs typeface="Times New Roman"/>
          </a:endParaRPr>
        </a:p>
      </dgm:t>
    </dgm:pt>
    <dgm:pt modelId="{37A415D3-7A2C-4827-B5CE-B7BD2D210845}" type="parTrans" cxnId="{96EF905C-610D-48C9-BB62-3EA71E1FA099}">
      <dgm:prSet/>
      <dgm:spPr/>
      <dgm:t>
        <a:bodyPr/>
        <a:lstStyle/>
        <a:p>
          <a:endParaRPr lang="en-US"/>
        </a:p>
      </dgm:t>
    </dgm:pt>
    <dgm:pt modelId="{FCD2A552-9220-4210-B947-334D4B7137EB}" type="sibTrans" cxnId="{96EF905C-610D-48C9-BB62-3EA71E1FA099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B64891C-D3B7-4CAD-A3E4-DCDEAFE37CB3}">
      <dgm:prSet/>
      <dgm:spPr/>
      <dgm:t>
        <a:bodyPr/>
        <a:lstStyle/>
        <a:p>
          <a:r>
            <a:rPr lang="en-GB">
              <a:latin typeface="Times New Roman"/>
              <a:cs typeface="Times New Roman"/>
            </a:rPr>
            <a:t>Use </a:t>
          </a:r>
          <a:r>
            <a:rPr lang="en-GB" b="1">
              <a:latin typeface="Times New Roman"/>
              <a:cs typeface="Times New Roman"/>
            </a:rPr>
            <a:t>FFT, STFT, and WT</a:t>
          </a:r>
          <a:r>
            <a:rPr lang="en-GB">
              <a:latin typeface="Times New Roman"/>
              <a:cs typeface="Times New Roman"/>
            </a:rPr>
            <a:t> to </a:t>
          </a:r>
          <a:r>
            <a:rPr lang="en-GB" err="1">
              <a:latin typeface="Times New Roman"/>
              <a:cs typeface="Times New Roman"/>
            </a:rPr>
            <a:t>analyze</a:t>
          </a:r>
          <a:r>
            <a:rPr lang="en-GB">
              <a:latin typeface="Times New Roman"/>
              <a:cs typeface="Times New Roman"/>
            </a:rPr>
            <a:t> forklift stability in </a:t>
          </a:r>
          <a:r>
            <a:rPr lang="en-GB" b="1">
              <a:latin typeface="Times New Roman"/>
              <a:cs typeface="Times New Roman"/>
            </a:rPr>
            <a:t>frequency-time domains.</a:t>
          </a:r>
          <a:endParaRPr lang="en-US">
            <a:latin typeface="Times New Roman"/>
            <a:cs typeface="Times New Roman"/>
          </a:endParaRPr>
        </a:p>
      </dgm:t>
    </dgm:pt>
    <dgm:pt modelId="{805F7433-B1B2-4835-81A2-E46D67E2F488}" type="parTrans" cxnId="{7D6AB924-A4D1-41F5-B295-D2E965882CA0}">
      <dgm:prSet/>
      <dgm:spPr/>
      <dgm:t>
        <a:bodyPr/>
        <a:lstStyle/>
        <a:p>
          <a:endParaRPr lang="en-US"/>
        </a:p>
      </dgm:t>
    </dgm:pt>
    <dgm:pt modelId="{644428EC-BD1B-4DA7-8730-83BBA9227264}" type="sibTrans" cxnId="{7D6AB924-A4D1-41F5-B295-D2E965882CA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3133A80B-7C79-4A04-A31D-657E73EB0CB7}" type="pres">
      <dgm:prSet presAssocID="{42854228-9BE8-49CE-BBDC-88A955E2F6C0}" presName="Name0" presStyleCnt="0">
        <dgm:presLayoutVars>
          <dgm:animLvl val="lvl"/>
          <dgm:resizeHandles val="exact"/>
        </dgm:presLayoutVars>
      </dgm:prSet>
      <dgm:spPr/>
    </dgm:pt>
    <dgm:pt modelId="{FFF37DCC-A12A-4DE3-B91C-23D1D7340E41}" type="pres">
      <dgm:prSet presAssocID="{5A3412F5-ACEE-4867-9E5F-A2D1BA8DCBDD}" presName="compositeNode" presStyleCnt="0">
        <dgm:presLayoutVars>
          <dgm:bulletEnabled val="1"/>
        </dgm:presLayoutVars>
      </dgm:prSet>
      <dgm:spPr/>
    </dgm:pt>
    <dgm:pt modelId="{9701DBFD-0124-4764-A529-95F619023BE6}" type="pres">
      <dgm:prSet presAssocID="{5A3412F5-ACEE-4867-9E5F-A2D1BA8DCBDD}" presName="bgRect" presStyleLbl="alignNode1" presStyleIdx="0" presStyleCnt="3"/>
      <dgm:spPr/>
    </dgm:pt>
    <dgm:pt modelId="{A75D094C-7F8B-457B-9319-816E0218D221}" type="pres">
      <dgm:prSet presAssocID="{69CED642-C0CE-4013-8D30-AF2145E3DC0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718B576-3C65-4363-AFFF-8ED49006D8C1}" type="pres">
      <dgm:prSet presAssocID="{5A3412F5-ACEE-4867-9E5F-A2D1BA8DCBDD}" presName="nodeRect" presStyleLbl="alignNode1" presStyleIdx="0" presStyleCnt="3">
        <dgm:presLayoutVars>
          <dgm:bulletEnabled val="1"/>
        </dgm:presLayoutVars>
      </dgm:prSet>
      <dgm:spPr/>
    </dgm:pt>
    <dgm:pt modelId="{AB434195-B887-4C46-BF15-E64E38B6489E}" type="pres">
      <dgm:prSet presAssocID="{69CED642-C0CE-4013-8D30-AF2145E3DC0E}" presName="sibTrans" presStyleCnt="0"/>
      <dgm:spPr/>
    </dgm:pt>
    <dgm:pt modelId="{B6B0F096-8740-4226-9824-BB756B021434}" type="pres">
      <dgm:prSet presAssocID="{170AB36C-3380-47BA-B34A-4FB3932B64CB}" presName="compositeNode" presStyleCnt="0">
        <dgm:presLayoutVars>
          <dgm:bulletEnabled val="1"/>
        </dgm:presLayoutVars>
      </dgm:prSet>
      <dgm:spPr/>
    </dgm:pt>
    <dgm:pt modelId="{E65F1911-ADA4-4074-A65B-C963DCE0C4C5}" type="pres">
      <dgm:prSet presAssocID="{170AB36C-3380-47BA-B34A-4FB3932B64CB}" presName="bgRect" presStyleLbl="alignNode1" presStyleIdx="1" presStyleCnt="3"/>
      <dgm:spPr/>
    </dgm:pt>
    <dgm:pt modelId="{156DF4F1-45CC-43C9-BC8A-202BBB5E227B}" type="pres">
      <dgm:prSet presAssocID="{FCD2A552-9220-4210-B947-334D4B7137EB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ACF12A4-DCAB-4BD8-A561-7C994D183FC3}" type="pres">
      <dgm:prSet presAssocID="{170AB36C-3380-47BA-B34A-4FB3932B64CB}" presName="nodeRect" presStyleLbl="alignNode1" presStyleIdx="1" presStyleCnt="3">
        <dgm:presLayoutVars>
          <dgm:bulletEnabled val="1"/>
        </dgm:presLayoutVars>
      </dgm:prSet>
      <dgm:spPr/>
    </dgm:pt>
    <dgm:pt modelId="{AAB12930-AAD5-4A9D-A66F-9AC4E8B679D5}" type="pres">
      <dgm:prSet presAssocID="{FCD2A552-9220-4210-B947-334D4B7137EB}" presName="sibTrans" presStyleCnt="0"/>
      <dgm:spPr/>
    </dgm:pt>
    <dgm:pt modelId="{9C72BB8C-8E91-482D-A652-A0D199ECECAB}" type="pres">
      <dgm:prSet presAssocID="{6B64891C-D3B7-4CAD-A3E4-DCDEAFE37CB3}" presName="compositeNode" presStyleCnt="0">
        <dgm:presLayoutVars>
          <dgm:bulletEnabled val="1"/>
        </dgm:presLayoutVars>
      </dgm:prSet>
      <dgm:spPr/>
    </dgm:pt>
    <dgm:pt modelId="{D5E044B1-8A04-41FB-81B8-9FF2B3EF1245}" type="pres">
      <dgm:prSet presAssocID="{6B64891C-D3B7-4CAD-A3E4-DCDEAFE37CB3}" presName="bgRect" presStyleLbl="alignNode1" presStyleIdx="2" presStyleCnt="3"/>
      <dgm:spPr/>
    </dgm:pt>
    <dgm:pt modelId="{89D8FDE4-ACD8-477F-9E7E-ABBC45131FB5}" type="pres">
      <dgm:prSet presAssocID="{644428EC-BD1B-4DA7-8730-83BBA922726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7AF79A4-24D7-4FD6-A562-B934CEB60014}" type="pres">
      <dgm:prSet presAssocID="{6B64891C-D3B7-4CAD-A3E4-DCDEAFE37C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5632803-2A34-42D4-A139-52FF2BAB16FA}" type="presOf" srcId="{5A3412F5-ACEE-4867-9E5F-A2D1BA8DCBDD}" destId="{5718B576-3C65-4363-AFFF-8ED49006D8C1}" srcOrd="1" destOrd="0" presId="urn:microsoft.com/office/officeart/2016/7/layout/LinearBlockProcessNumbered"/>
    <dgm:cxn modelId="{6EB0431C-3D89-42E1-9E3C-80135EC8E968}" type="presOf" srcId="{69CED642-C0CE-4013-8D30-AF2145E3DC0E}" destId="{A75D094C-7F8B-457B-9319-816E0218D221}" srcOrd="0" destOrd="0" presId="urn:microsoft.com/office/officeart/2016/7/layout/LinearBlockProcessNumbered"/>
    <dgm:cxn modelId="{7D6AB924-A4D1-41F5-B295-D2E965882CA0}" srcId="{42854228-9BE8-49CE-BBDC-88A955E2F6C0}" destId="{6B64891C-D3B7-4CAD-A3E4-DCDEAFE37CB3}" srcOrd="2" destOrd="0" parTransId="{805F7433-B1B2-4835-81A2-E46D67E2F488}" sibTransId="{644428EC-BD1B-4DA7-8730-83BBA9227264}"/>
    <dgm:cxn modelId="{877AB435-D64B-4AD0-B206-5DF896CA1B2D}" type="presOf" srcId="{644428EC-BD1B-4DA7-8730-83BBA9227264}" destId="{89D8FDE4-ACD8-477F-9E7E-ABBC45131FB5}" srcOrd="0" destOrd="0" presId="urn:microsoft.com/office/officeart/2016/7/layout/LinearBlockProcessNumbered"/>
    <dgm:cxn modelId="{96EF905C-610D-48C9-BB62-3EA71E1FA099}" srcId="{42854228-9BE8-49CE-BBDC-88A955E2F6C0}" destId="{170AB36C-3380-47BA-B34A-4FB3932B64CB}" srcOrd="1" destOrd="0" parTransId="{37A415D3-7A2C-4827-B5CE-B7BD2D210845}" sibTransId="{FCD2A552-9220-4210-B947-334D4B7137EB}"/>
    <dgm:cxn modelId="{94858B5F-1D41-466E-8718-3EAF972D1520}" type="presOf" srcId="{FCD2A552-9220-4210-B947-334D4B7137EB}" destId="{156DF4F1-45CC-43C9-BC8A-202BBB5E227B}" srcOrd="0" destOrd="0" presId="urn:microsoft.com/office/officeart/2016/7/layout/LinearBlockProcessNumbered"/>
    <dgm:cxn modelId="{286F9B46-D408-42B9-B4BD-F90A77F0824A}" type="presOf" srcId="{5A3412F5-ACEE-4867-9E5F-A2D1BA8DCBDD}" destId="{9701DBFD-0124-4764-A529-95F619023BE6}" srcOrd="0" destOrd="0" presId="urn:microsoft.com/office/officeart/2016/7/layout/LinearBlockProcessNumbered"/>
    <dgm:cxn modelId="{2172F87A-38CA-451D-8372-F211351D12A7}" type="presOf" srcId="{6B64891C-D3B7-4CAD-A3E4-DCDEAFE37CB3}" destId="{17AF79A4-24D7-4FD6-A562-B934CEB60014}" srcOrd="1" destOrd="0" presId="urn:microsoft.com/office/officeart/2016/7/layout/LinearBlockProcessNumbered"/>
    <dgm:cxn modelId="{A6528185-020A-49DC-9891-7D1386361DDA}" srcId="{42854228-9BE8-49CE-BBDC-88A955E2F6C0}" destId="{5A3412F5-ACEE-4867-9E5F-A2D1BA8DCBDD}" srcOrd="0" destOrd="0" parTransId="{C15270AF-E201-413C-A208-2608814C0665}" sibTransId="{69CED642-C0CE-4013-8D30-AF2145E3DC0E}"/>
    <dgm:cxn modelId="{DF3B5FAF-8643-451D-88E5-4359334780EA}" type="presOf" srcId="{170AB36C-3380-47BA-B34A-4FB3932B64CB}" destId="{E65F1911-ADA4-4074-A65B-C963DCE0C4C5}" srcOrd="0" destOrd="0" presId="urn:microsoft.com/office/officeart/2016/7/layout/LinearBlockProcessNumbered"/>
    <dgm:cxn modelId="{6646B9B7-C7B0-4297-97FF-03FBCEBC1CB6}" type="presOf" srcId="{42854228-9BE8-49CE-BBDC-88A955E2F6C0}" destId="{3133A80B-7C79-4A04-A31D-657E73EB0CB7}" srcOrd="0" destOrd="0" presId="urn:microsoft.com/office/officeart/2016/7/layout/LinearBlockProcessNumbered"/>
    <dgm:cxn modelId="{65A7E4CA-BDA2-4180-AFDD-BADBECD5A83A}" type="presOf" srcId="{170AB36C-3380-47BA-B34A-4FB3932B64CB}" destId="{AACF12A4-DCAB-4BD8-A561-7C994D183FC3}" srcOrd="1" destOrd="0" presId="urn:microsoft.com/office/officeart/2016/7/layout/LinearBlockProcessNumbered"/>
    <dgm:cxn modelId="{29035BF5-B924-4052-A3F9-6A43E79011EB}" type="presOf" srcId="{6B64891C-D3B7-4CAD-A3E4-DCDEAFE37CB3}" destId="{D5E044B1-8A04-41FB-81B8-9FF2B3EF1245}" srcOrd="0" destOrd="0" presId="urn:microsoft.com/office/officeart/2016/7/layout/LinearBlockProcessNumbered"/>
    <dgm:cxn modelId="{70EB0C9F-6C92-48F1-A5A4-CAD494192028}" type="presParOf" srcId="{3133A80B-7C79-4A04-A31D-657E73EB0CB7}" destId="{FFF37DCC-A12A-4DE3-B91C-23D1D7340E41}" srcOrd="0" destOrd="0" presId="urn:microsoft.com/office/officeart/2016/7/layout/LinearBlockProcessNumbered"/>
    <dgm:cxn modelId="{0084231C-CD63-4952-8252-842A02D49C29}" type="presParOf" srcId="{FFF37DCC-A12A-4DE3-B91C-23D1D7340E41}" destId="{9701DBFD-0124-4764-A529-95F619023BE6}" srcOrd="0" destOrd="0" presId="urn:microsoft.com/office/officeart/2016/7/layout/LinearBlockProcessNumbered"/>
    <dgm:cxn modelId="{D10C2B2B-305C-43DB-9D4D-C6E67CD23EC0}" type="presParOf" srcId="{FFF37DCC-A12A-4DE3-B91C-23D1D7340E41}" destId="{A75D094C-7F8B-457B-9319-816E0218D221}" srcOrd="1" destOrd="0" presId="urn:microsoft.com/office/officeart/2016/7/layout/LinearBlockProcessNumbered"/>
    <dgm:cxn modelId="{833EF737-C296-4A98-8B80-572DB21C38C3}" type="presParOf" srcId="{FFF37DCC-A12A-4DE3-B91C-23D1D7340E41}" destId="{5718B576-3C65-4363-AFFF-8ED49006D8C1}" srcOrd="2" destOrd="0" presId="urn:microsoft.com/office/officeart/2016/7/layout/LinearBlockProcessNumbered"/>
    <dgm:cxn modelId="{975161F6-513B-4829-9C00-E06F812F3A97}" type="presParOf" srcId="{3133A80B-7C79-4A04-A31D-657E73EB0CB7}" destId="{AB434195-B887-4C46-BF15-E64E38B6489E}" srcOrd="1" destOrd="0" presId="urn:microsoft.com/office/officeart/2016/7/layout/LinearBlockProcessNumbered"/>
    <dgm:cxn modelId="{3BEA2B98-957C-49C3-9B95-948C382DA6A0}" type="presParOf" srcId="{3133A80B-7C79-4A04-A31D-657E73EB0CB7}" destId="{B6B0F096-8740-4226-9824-BB756B021434}" srcOrd="2" destOrd="0" presId="urn:microsoft.com/office/officeart/2016/7/layout/LinearBlockProcessNumbered"/>
    <dgm:cxn modelId="{82D71983-8267-4CC5-8AEE-30E87B0FB063}" type="presParOf" srcId="{B6B0F096-8740-4226-9824-BB756B021434}" destId="{E65F1911-ADA4-4074-A65B-C963DCE0C4C5}" srcOrd="0" destOrd="0" presId="urn:microsoft.com/office/officeart/2016/7/layout/LinearBlockProcessNumbered"/>
    <dgm:cxn modelId="{08332BE0-7822-4FED-8E7B-DC5B72772E62}" type="presParOf" srcId="{B6B0F096-8740-4226-9824-BB756B021434}" destId="{156DF4F1-45CC-43C9-BC8A-202BBB5E227B}" srcOrd="1" destOrd="0" presId="urn:microsoft.com/office/officeart/2016/7/layout/LinearBlockProcessNumbered"/>
    <dgm:cxn modelId="{1DF85C8A-E599-4299-8C31-F3A41BF1380B}" type="presParOf" srcId="{B6B0F096-8740-4226-9824-BB756B021434}" destId="{AACF12A4-DCAB-4BD8-A561-7C994D183FC3}" srcOrd="2" destOrd="0" presId="urn:microsoft.com/office/officeart/2016/7/layout/LinearBlockProcessNumbered"/>
    <dgm:cxn modelId="{71DE2310-BEF1-4FD9-96A1-B61BD9DD132E}" type="presParOf" srcId="{3133A80B-7C79-4A04-A31D-657E73EB0CB7}" destId="{AAB12930-AAD5-4A9D-A66F-9AC4E8B679D5}" srcOrd="3" destOrd="0" presId="urn:microsoft.com/office/officeart/2016/7/layout/LinearBlockProcessNumbered"/>
    <dgm:cxn modelId="{55EAE264-322E-4581-9E1B-5DC5CE113DCF}" type="presParOf" srcId="{3133A80B-7C79-4A04-A31D-657E73EB0CB7}" destId="{9C72BB8C-8E91-482D-A652-A0D199ECECAB}" srcOrd="4" destOrd="0" presId="urn:microsoft.com/office/officeart/2016/7/layout/LinearBlockProcessNumbered"/>
    <dgm:cxn modelId="{148AE563-0E42-4649-9497-14C700487D65}" type="presParOf" srcId="{9C72BB8C-8E91-482D-A652-A0D199ECECAB}" destId="{D5E044B1-8A04-41FB-81B8-9FF2B3EF1245}" srcOrd="0" destOrd="0" presId="urn:microsoft.com/office/officeart/2016/7/layout/LinearBlockProcessNumbered"/>
    <dgm:cxn modelId="{67F705CD-2C2B-4E67-8ECD-1219F7F32BC6}" type="presParOf" srcId="{9C72BB8C-8E91-482D-A652-A0D199ECECAB}" destId="{89D8FDE4-ACD8-477F-9E7E-ABBC45131FB5}" srcOrd="1" destOrd="0" presId="urn:microsoft.com/office/officeart/2016/7/layout/LinearBlockProcessNumbered"/>
    <dgm:cxn modelId="{9AB9DC5C-35C8-4807-98F9-A09963608B05}" type="presParOf" srcId="{9C72BB8C-8E91-482D-A652-A0D199ECECAB}" destId="{17AF79A4-24D7-4FD6-A562-B934CEB6001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1DBFD-0124-4764-A529-95F619023BE6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Given a forklift </a:t>
          </a:r>
          <a:r>
            <a:rPr lang="en-GB" sz="2300" b="1" kern="1200">
              <a:latin typeface="Times New Roman"/>
              <a:cs typeface="Times New Roman"/>
            </a:rPr>
            <a:t>tilt angle θ(t)</a:t>
          </a:r>
          <a:r>
            <a:rPr lang="en-GB" sz="2300" kern="1200">
              <a:latin typeface="Times New Roman"/>
              <a:cs typeface="Times New Roman"/>
            </a:rPr>
            <a:t> over time, we need to </a:t>
          </a:r>
          <a:r>
            <a:rPr lang="en-GB" sz="2300" b="1" kern="1200">
              <a:latin typeface="Times New Roman"/>
              <a:cs typeface="Times New Roman"/>
            </a:rPr>
            <a:t>predict instability</a:t>
          </a:r>
          <a:r>
            <a:rPr lang="en-GB" sz="2300" kern="1200">
              <a:latin typeface="Times New Roman"/>
              <a:cs typeface="Times New Roman"/>
            </a:rPr>
            <a:t> and apply </a:t>
          </a:r>
          <a:r>
            <a:rPr lang="en-GB" sz="2300" b="1" kern="1200">
              <a:latin typeface="Times New Roman"/>
              <a:cs typeface="Times New Roman"/>
            </a:rPr>
            <a:t>corrections</a:t>
          </a:r>
          <a:r>
            <a:rPr lang="en-GB" sz="2300" kern="1200">
              <a:latin typeface="Times New Roman"/>
              <a:cs typeface="Times New Roman"/>
            </a:rPr>
            <a:t> using mathematical transformations.</a:t>
          </a:r>
          <a:endParaRPr lang="en-US" sz="2300" kern="1200">
            <a:latin typeface="Times New Roman"/>
            <a:cs typeface="Times New Roman"/>
          </a:endParaRPr>
        </a:p>
      </dsp:txBody>
      <dsp:txXfrm>
        <a:off x="821" y="1776404"/>
        <a:ext cx="3327201" cy="2395585"/>
      </dsp:txXfrm>
    </dsp:sp>
    <dsp:sp modelId="{A75D094C-7F8B-457B-9319-816E0218D221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E65F1911-ADA4-4074-A65B-C963DCE0C4C5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err="1">
              <a:latin typeface="Times New Roman"/>
              <a:cs typeface="Times New Roman"/>
            </a:rPr>
            <a:t>Analyze</a:t>
          </a:r>
          <a:r>
            <a:rPr lang="en-GB" sz="2300" kern="1200">
              <a:latin typeface="Times New Roman"/>
              <a:cs typeface="Times New Roman"/>
            </a:rPr>
            <a:t> the dataset </a:t>
          </a:r>
          <a:r>
            <a:rPr lang="en-GB" sz="2300" b="1" kern="1200">
              <a:latin typeface="Times New Roman"/>
              <a:cs typeface="Times New Roman"/>
            </a:rPr>
            <a:t>(X, Y, Z tilt values from MPU6050)</a:t>
          </a:r>
          <a:r>
            <a:rPr lang="en-GB" sz="2300" kern="1200">
              <a:latin typeface="Times New Roman"/>
              <a:cs typeface="Times New Roman"/>
            </a:rPr>
            <a:t> to compute frequency variations.</a:t>
          </a:r>
          <a:endParaRPr lang="en-US" sz="2300" kern="1200">
            <a:latin typeface="Times New Roman"/>
            <a:cs typeface="Times New Roman"/>
          </a:endParaRPr>
        </a:p>
      </dsp:txBody>
      <dsp:txXfrm>
        <a:off x="3594199" y="1776404"/>
        <a:ext cx="3327201" cy="2395585"/>
      </dsp:txXfrm>
    </dsp:sp>
    <dsp:sp modelId="{156DF4F1-45CC-43C9-BC8A-202BBB5E227B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D5E044B1-8A04-41FB-81B8-9FF2B3EF1245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Use </a:t>
          </a:r>
          <a:r>
            <a:rPr lang="en-GB" sz="2300" b="1" kern="1200">
              <a:latin typeface="Times New Roman"/>
              <a:cs typeface="Times New Roman"/>
            </a:rPr>
            <a:t>FFT, STFT, and WT</a:t>
          </a:r>
          <a:r>
            <a:rPr lang="en-GB" sz="2300" kern="1200">
              <a:latin typeface="Times New Roman"/>
              <a:cs typeface="Times New Roman"/>
            </a:rPr>
            <a:t> to </a:t>
          </a:r>
          <a:r>
            <a:rPr lang="en-GB" sz="2300" kern="1200" err="1">
              <a:latin typeface="Times New Roman"/>
              <a:cs typeface="Times New Roman"/>
            </a:rPr>
            <a:t>analyze</a:t>
          </a:r>
          <a:r>
            <a:rPr lang="en-GB" sz="2300" kern="1200">
              <a:latin typeface="Times New Roman"/>
              <a:cs typeface="Times New Roman"/>
            </a:rPr>
            <a:t> forklift stability in </a:t>
          </a:r>
          <a:r>
            <a:rPr lang="en-GB" sz="2300" b="1" kern="1200">
              <a:latin typeface="Times New Roman"/>
              <a:cs typeface="Times New Roman"/>
            </a:rPr>
            <a:t>frequency-time domains.</a:t>
          </a:r>
          <a:endParaRPr lang="en-US" sz="2300" kern="1200">
            <a:latin typeface="Times New Roman"/>
            <a:cs typeface="Times New Roman"/>
          </a:endParaRPr>
        </a:p>
      </dsp:txBody>
      <dsp:txXfrm>
        <a:off x="7187576" y="1776404"/>
        <a:ext cx="3327201" cy="2395585"/>
      </dsp:txXfrm>
    </dsp:sp>
    <dsp:sp modelId="{89D8FDE4-ACD8-477F-9E7E-ABBC45131FB5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137" y="1842611"/>
            <a:ext cx="12045863" cy="2105764"/>
          </a:xfrm>
        </p:spPr>
        <p:txBody>
          <a:bodyPr>
            <a:normAutofit/>
          </a:bodyPr>
          <a:lstStyle/>
          <a:p>
            <a:r>
              <a:rPr lang="en-GB" sz="2800">
                <a:latin typeface="Times New Roman"/>
                <a:ea typeface="+mj-lt"/>
                <a:cs typeface="+mj-lt"/>
              </a:rPr>
              <a:t>22AIE214 Mathematics for computing-4</a:t>
            </a:r>
            <a:endParaRPr lang="en-GB" sz="2800">
              <a:latin typeface="Aptos Display" panose="020F0302020204030204"/>
              <a:ea typeface="+mj-lt"/>
              <a:cs typeface="+mj-lt"/>
            </a:endParaRPr>
          </a:p>
          <a:p>
            <a:r>
              <a:rPr lang="en-GB" sz="2800">
                <a:latin typeface="Times New Roman"/>
                <a:ea typeface="+mj-lt"/>
                <a:cs typeface="+mj-lt"/>
              </a:rPr>
              <a:t>22MAT230 Introduction to Robotics</a:t>
            </a:r>
            <a:br>
              <a:rPr lang="en-GB">
                <a:latin typeface="Times New Roman"/>
                <a:ea typeface="+mj-lt"/>
                <a:cs typeface="+mj-lt"/>
              </a:rPr>
            </a:br>
            <a:r>
              <a:rPr lang="en-GB">
                <a:latin typeface="Times New Roman"/>
                <a:cs typeface="Times New Roman"/>
              </a:rPr>
              <a:t>Automatic Forklift Prototype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7462"/>
            <a:ext cx="9144000" cy="227739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IN" sz="2000" b="1" i="1">
                <a:latin typeface="Times New Roman"/>
                <a:cs typeface="Times New Roman"/>
              </a:rPr>
              <a:t>Group C-06</a:t>
            </a:r>
            <a:endParaRPr lang="en-US" sz="2000" b="1" i="1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IN" sz="2000">
                <a:latin typeface="Times New Roman"/>
                <a:cs typeface="Times New Roman"/>
              </a:rPr>
              <a:t>Varshitha Thilak Kumar - CB.SC.U4AIE23258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IN" sz="2000">
                <a:latin typeface="Times New Roman"/>
                <a:cs typeface="Times New Roman"/>
              </a:rPr>
              <a:t>Siri Sanjana S - CB.SC.U4AIE23249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IN" sz="2000">
                <a:latin typeface="Times New Roman"/>
                <a:cs typeface="Times New Roman"/>
              </a:rPr>
              <a:t>Shreya Arun- CB.SC.U4AIE23253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IN" sz="2000">
                <a:latin typeface="Times New Roman"/>
                <a:cs typeface="Times New Roman"/>
              </a:rPr>
              <a:t>Anagha Menon - CB.SC.U4AIE23212</a:t>
            </a:r>
          </a:p>
          <a:p>
            <a:endParaRPr lang="en-GB" sz="2000">
              <a:latin typeface="Times New Roman"/>
              <a:cs typeface="Times New Roman"/>
            </a:endParaRPr>
          </a:p>
        </p:txBody>
      </p:sp>
      <p:pic>
        <p:nvPicPr>
          <p:cNvPr id="4" name="Picture 3" descr="Amrita Vishwa Vidyapeetham - Wikipedia">
            <a:extLst>
              <a:ext uri="{FF2B5EF4-FFF2-40B4-BE49-F238E27FC236}">
                <a16:creationId xmlns:a16="http://schemas.microsoft.com/office/drawing/2014/main" id="{6698810E-A136-A723-8F30-81720599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17" y="400052"/>
            <a:ext cx="1536005" cy="14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D3F3-3F2F-ACE2-31D2-F833C50F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User Input Handling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79D44EB-EF57-B4DD-A982-000C1E32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874" y="1376776"/>
            <a:ext cx="5838690" cy="5113337"/>
          </a:xfrm>
        </p:spPr>
      </p:pic>
    </p:spTree>
    <p:extLst>
      <p:ext uri="{BB962C8B-B14F-4D97-AF65-F5344CB8AC3E}">
        <p14:creationId xmlns:p14="http://schemas.microsoft.com/office/powerpoint/2010/main" val="312590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F202-D405-A33C-CB63-4A62FFFC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83FC-DB2D-F582-0646-96D9FA71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Demo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Content Placeholder 2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D4516247-29D3-EB2B-D32E-748B194A1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770" r="440" b="15182"/>
          <a:stretch/>
        </p:blipFill>
        <p:spPr>
          <a:xfrm>
            <a:off x="4852437" y="598757"/>
            <a:ext cx="4960034" cy="5650815"/>
          </a:xfrm>
        </p:spPr>
      </p:pic>
    </p:spTree>
    <p:extLst>
      <p:ext uri="{BB962C8B-B14F-4D97-AF65-F5344CB8AC3E}">
        <p14:creationId xmlns:p14="http://schemas.microsoft.com/office/powerpoint/2010/main" val="249688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CD63-13FA-7CC2-3B49-B21AABFD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4135-0837-BA6F-2D91-D95579C4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Demo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video 2">
            <a:hlinkClick r:id="" action="ppaction://media"/>
            <a:extLst>
              <a:ext uri="{FF2B5EF4-FFF2-40B4-BE49-F238E27FC236}">
                <a16:creationId xmlns:a16="http://schemas.microsoft.com/office/drawing/2014/main" id="{CD96DC09-05EB-F502-286A-79D880A90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146" y="2335465"/>
            <a:ext cx="5202748" cy="2978144"/>
          </a:xfrm>
          <a:prstGeom prst="rect">
            <a:avLst/>
          </a:prstGeom>
        </p:spPr>
      </p:pic>
      <p:pic>
        <p:nvPicPr>
          <p:cNvPr id="3" name="WhatsApp Video 2025-03-11 at 18.17.57">
            <a:hlinkClick r:id="" action="ppaction://media"/>
            <a:extLst>
              <a:ext uri="{FF2B5EF4-FFF2-40B4-BE49-F238E27FC236}">
                <a16:creationId xmlns:a16="http://schemas.microsoft.com/office/drawing/2014/main" id="{661B7A29-7E27-632A-390A-F7C7BC3E00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6834188" y="685800"/>
            <a:ext cx="45258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CD8-9AA0-581F-9F72-49E09868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Stepper Motor Working: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A658-6502-B875-D609-64FCE6DB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Stepper motors rotate in discrete steps by </a:t>
            </a:r>
            <a:r>
              <a:rPr lang="en-GB" b="1">
                <a:latin typeface="Times New Roman"/>
                <a:ea typeface="+mn-lt"/>
                <a:cs typeface="+mn-lt"/>
              </a:rPr>
              <a:t>energizing coils</a:t>
            </a:r>
            <a:r>
              <a:rPr lang="en-GB">
                <a:latin typeface="Times New Roman"/>
                <a:ea typeface="+mn-lt"/>
                <a:cs typeface="+mn-lt"/>
              </a:rPr>
              <a:t> in a precise sequence.</a:t>
            </a:r>
            <a:endParaRPr lang="en-GB">
              <a:latin typeface="Times New Roman"/>
              <a:cs typeface="Times New Roman"/>
            </a:endParaRPr>
          </a:p>
          <a:p>
            <a:r>
              <a:rPr lang="en-GB" b="1">
                <a:latin typeface="Times New Roman"/>
                <a:ea typeface="+mn-lt"/>
                <a:cs typeface="+mn-lt"/>
              </a:rPr>
              <a:t>Magnetic Attraction &amp; Repulsion</a:t>
            </a:r>
            <a:r>
              <a:rPr lang="en-GB">
                <a:latin typeface="Times New Roman"/>
                <a:ea typeface="+mn-lt"/>
                <a:cs typeface="+mn-lt"/>
              </a:rPr>
              <a:t>: </a:t>
            </a:r>
            <a:endParaRPr lang="en-GB">
              <a:latin typeface="Times New Roman"/>
              <a:ea typeface="+mn-lt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The stator (stationary part) has coils, and the rotor (moving part) has permanent magnets.</a:t>
            </a:r>
            <a:endParaRPr lang="en-GB" sz="2800">
              <a:latin typeface="Times New Roman"/>
              <a:ea typeface="+mn-lt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 When a coil is energized, it </a:t>
            </a:r>
            <a:r>
              <a:rPr lang="en-GB" sz="2800" b="1">
                <a:latin typeface="Times New Roman"/>
                <a:ea typeface="+mn-lt"/>
                <a:cs typeface="+mn-lt"/>
              </a:rPr>
              <a:t>creates an electromagnetic field</a:t>
            </a:r>
            <a:r>
              <a:rPr lang="en-GB" sz="2800">
                <a:latin typeface="Times New Roman"/>
                <a:ea typeface="+mn-lt"/>
                <a:cs typeface="+mn-lt"/>
              </a:rPr>
              <a:t> that attracts or repels the rotor magnets.</a:t>
            </a:r>
            <a:endParaRPr lang="en-GB" sz="2800">
              <a:latin typeface="Times New Roman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The coils are </a:t>
            </a:r>
            <a:r>
              <a:rPr lang="en-GB" b="1">
                <a:latin typeface="Times New Roman"/>
                <a:ea typeface="+mn-lt"/>
                <a:cs typeface="+mn-lt"/>
              </a:rPr>
              <a:t>activated in a specific order</a:t>
            </a:r>
            <a:r>
              <a:rPr lang="en-GB">
                <a:latin typeface="Times New Roman"/>
                <a:ea typeface="+mn-lt"/>
                <a:cs typeface="+mn-lt"/>
              </a:rPr>
              <a:t>, making the rotor align with the energized stator pole.</a:t>
            </a:r>
            <a:endParaRPr lang="en-GB">
              <a:latin typeface="Times New Roman"/>
              <a:cs typeface="Times New Roman"/>
            </a:endParaRPr>
          </a:p>
          <a:p>
            <a:r>
              <a:rPr lang="en-GB" b="1" err="1">
                <a:latin typeface="Times New Roman"/>
                <a:ea typeface="+mn-lt"/>
                <a:cs typeface="+mn-lt"/>
              </a:rPr>
              <a:t>Microstepping</a:t>
            </a:r>
            <a:r>
              <a:rPr lang="en-GB" b="1">
                <a:latin typeface="Times New Roman"/>
                <a:ea typeface="+mn-lt"/>
                <a:cs typeface="+mn-lt"/>
              </a:rPr>
              <a:t> Mode</a:t>
            </a:r>
            <a:r>
              <a:rPr lang="en-GB">
                <a:latin typeface="Times New Roman"/>
                <a:ea typeface="+mn-lt"/>
                <a:cs typeface="+mn-lt"/>
              </a:rPr>
              <a:t>: </a:t>
            </a:r>
            <a:endParaRPr lang="en-GB">
              <a:latin typeface="Times New Roman"/>
              <a:ea typeface="+mn-lt"/>
              <a:cs typeface="Times New Roman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By adjusting the current through the coils, finer steps can be achieved for smoother rotation.</a:t>
            </a:r>
            <a:endParaRPr lang="en-GB" sz="2800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426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CB86C-D042-B8FF-CF07-13B26D8B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C33B-FC23-2883-8648-39C9FB5C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Stepper motor Exciting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6F0A-CD2B-A815-A63A-E42B3D00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31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GB" b="1">
              <a:latin typeface="Times New Roman"/>
              <a:ea typeface="+mn-lt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A </a:t>
            </a:r>
            <a:r>
              <a:rPr lang="en-GB" b="1">
                <a:latin typeface="Times New Roman"/>
                <a:ea typeface="+mn-lt"/>
                <a:cs typeface="+mn-lt"/>
              </a:rPr>
              <a:t>bipolar stepper motor</a:t>
            </a:r>
            <a:r>
              <a:rPr lang="en-GB">
                <a:latin typeface="Times New Roman"/>
                <a:ea typeface="+mn-lt"/>
                <a:cs typeface="+mn-lt"/>
              </a:rPr>
              <a:t> has two coils (A and B), each with two terminals: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b="1">
                <a:latin typeface="Times New Roman"/>
                <a:ea typeface="+mn-lt"/>
                <a:cs typeface="+mn-lt"/>
              </a:rPr>
              <a:t>Coil 1 (A, A’)</a:t>
            </a:r>
            <a:endParaRPr lang="en-GB" sz="28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 b="1">
                <a:latin typeface="Times New Roman"/>
                <a:ea typeface="+mn-lt"/>
                <a:cs typeface="+mn-lt"/>
              </a:rPr>
              <a:t>Coil 2 (B, B’)</a:t>
            </a:r>
            <a:endParaRPr lang="en-GB" sz="2800">
              <a:latin typeface="Times New Roman"/>
              <a:cs typeface="Times New Roman"/>
            </a:endParaRPr>
          </a:p>
          <a:p>
            <a:r>
              <a:rPr lang="en-GB" b="1">
                <a:latin typeface="Times New Roman"/>
                <a:cs typeface="Times New Roman"/>
              </a:rPr>
              <a:t>A. Full Step Sequence (Wave Drive)</a:t>
            </a:r>
            <a:endParaRPr lang="en-GB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Energize </a:t>
            </a:r>
            <a:r>
              <a:rPr lang="en-GB" sz="2800" b="1">
                <a:latin typeface="Times New Roman"/>
                <a:ea typeface="+mn-lt"/>
                <a:cs typeface="+mn-lt"/>
              </a:rPr>
              <a:t>Coil 1 (A-A’)</a:t>
            </a:r>
            <a:r>
              <a:rPr lang="en-GB" sz="2800">
                <a:latin typeface="Times New Roman"/>
                <a:ea typeface="+mn-lt"/>
                <a:cs typeface="+mn-lt"/>
              </a:rPr>
              <a:t> → Rotor aligns</a:t>
            </a:r>
            <a:endParaRPr lang="en-GB" sz="28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Energize </a:t>
            </a:r>
            <a:r>
              <a:rPr lang="en-GB" sz="2800" b="1">
                <a:latin typeface="Times New Roman"/>
                <a:ea typeface="+mn-lt"/>
                <a:cs typeface="+mn-lt"/>
              </a:rPr>
              <a:t>Coil 2 (B-B’)</a:t>
            </a:r>
            <a:r>
              <a:rPr lang="en-GB" sz="2800">
                <a:latin typeface="Times New Roman"/>
                <a:ea typeface="+mn-lt"/>
                <a:cs typeface="+mn-lt"/>
              </a:rPr>
              <a:t> → Rotor moves 90°</a:t>
            </a:r>
            <a:endParaRPr lang="en-GB" sz="28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Energize </a:t>
            </a:r>
            <a:r>
              <a:rPr lang="en-GB" sz="2800" b="1">
                <a:latin typeface="Times New Roman"/>
                <a:ea typeface="+mn-lt"/>
                <a:cs typeface="+mn-lt"/>
              </a:rPr>
              <a:t>Coil 3 (A-A’) Reverse</a:t>
            </a:r>
            <a:r>
              <a:rPr lang="en-GB" sz="2800">
                <a:latin typeface="Times New Roman"/>
                <a:ea typeface="+mn-lt"/>
                <a:cs typeface="+mn-lt"/>
              </a:rPr>
              <a:t> → Rotor moves 90°</a:t>
            </a:r>
            <a:endParaRPr lang="en-GB" sz="28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2800">
                <a:latin typeface="Times New Roman"/>
                <a:ea typeface="+mn-lt"/>
                <a:cs typeface="+mn-lt"/>
              </a:rPr>
              <a:t>Energize </a:t>
            </a:r>
            <a:r>
              <a:rPr lang="en-GB" sz="2800" b="1">
                <a:latin typeface="Times New Roman"/>
                <a:ea typeface="+mn-lt"/>
                <a:cs typeface="+mn-lt"/>
              </a:rPr>
              <a:t>Coil 4 (B-B’) Reverse</a:t>
            </a:r>
            <a:r>
              <a:rPr lang="en-GB" sz="2800">
                <a:latin typeface="Times New Roman"/>
                <a:ea typeface="+mn-lt"/>
                <a:cs typeface="+mn-lt"/>
              </a:rPr>
              <a:t> → Rotor moves 90°</a:t>
            </a:r>
            <a:endParaRPr lang="en-GB" sz="2800">
              <a:latin typeface="Times New Roman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The </a:t>
            </a:r>
            <a:r>
              <a:rPr lang="en-GB" b="1">
                <a:latin typeface="Times New Roman"/>
                <a:ea typeface="+mn-lt"/>
                <a:cs typeface="+mn-lt"/>
              </a:rPr>
              <a:t>A4988 stepper motor driver</a:t>
            </a:r>
            <a:r>
              <a:rPr lang="en-GB">
                <a:latin typeface="Times New Roman"/>
                <a:ea typeface="+mn-lt"/>
                <a:cs typeface="+mn-lt"/>
              </a:rPr>
              <a:t> controls how these</a:t>
            </a:r>
            <a:r>
              <a:rPr lang="en-GB" sz="2800">
                <a:latin typeface="Times New Roman"/>
                <a:ea typeface="+mn-lt"/>
                <a:cs typeface="+mn-lt"/>
              </a:rPr>
              <a:t> coils </a:t>
            </a:r>
            <a:r>
              <a:rPr lang="en-GB">
                <a:latin typeface="Times New Roman"/>
                <a:ea typeface="+mn-lt"/>
                <a:cs typeface="+mn-lt"/>
              </a:rPr>
              <a:t>are energized, creating a rotating magnetic field that moves </a:t>
            </a:r>
            <a:r>
              <a:rPr lang="en-GB" sz="2800">
                <a:latin typeface="Times New Roman"/>
                <a:ea typeface="+mn-lt"/>
                <a:cs typeface="+mn-lt"/>
              </a:rPr>
              <a:t>the </a:t>
            </a:r>
            <a:r>
              <a:rPr lang="en-GB">
                <a:latin typeface="Times New Roman"/>
                <a:ea typeface="+mn-lt"/>
                <a:cs typeface="+mn-lt"/>
              </a:rPr>
              <a:t>rotor </a:t>
            </a:r>
            <a:r>
              <a:rPr lang="en-GB" sz="2800">
                <a:latin typeface="Times New Roman"/>
                <a:ea typeface="+mn-lt"/>
                <a:cs typeface="+mn-lt"/>
              </a:rPr>
              <a:t>step </a:t>
            </a:r>
            <a:r>
              <a:rPr lang="en-GB">
                <a:latin typeface="Times New Roman"/>
                <a:ea typeface="+mn-lt"/>
                <a:cs typeface="+mn-lt"/>
              </a:rPr>
              <a:t>by step</a:t>
            </a:r>
            <a:r>
              <a:rPr lang="en-GB" sz="2800">
                <a:latin typeface="Times New Roman"/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 sz="2800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318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48D44-CF83-41C2-B30F-35C5D5EE6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655B-A34E-55B4-E9A2-71EAFC4D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Coils and Magnetic Fields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7B3E-44F0-3DB2-A915-28F258FB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>
              <a:latin typeface="Times New Roman"/>
              <a:ea typeface="+mn-lt"/>
              <a:cs typeface="Times New Roman"/>
            </a:endParaRPr>
          </a:p>
          <a:p>
            <a:endParaRPr lang="en-GB" sz="2800">
              <a:latin typeface="Times New Roman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DBA973-F410-FE00-BC5D-4654F98A1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30367"/>
              </p:ext>
            </p:extLst>
          </p:nvPr>
        </p:nvGraphicFramePr>
        <p:xfrm>
          <a:off x="1761160" y="1828842"/>
          <a:ext cx="8678400" cy="417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400">
                  <a:extLst>
                    <a:ext uri="{9D8B030D-6E8A-4147-A177-3AD203B41FA5}">
                      <a16:colId xmlns:a16="http://schemas.microsoft.com/office/drawing/2014/main" val="2754295973"/>
                    </a:ext>
                  </a:extLst>
                </a:gridCol>
                <a:gridCol w="1446400">
                  <a:extLst>
                    <a:ext uri="{9D8B030D-6E8A-4147-A177-3AD203B41FA5}">
                      <a16:colId xmlns:a16="http://schemas.microsoft.com/office/drawing/2014/main" val="3450688136"/>
                    </a:ext>
                  </a:extLst>
                </a:gridCol>
                <a:gridCol w="1446400">
                  <a:extLst>
                    <a:ext uri="{9D8B030D-6E8A-4147-A177-3AD203B41FA5}">
                      <a16:colId xmlns:a16="http://schemas.microsoft.com/office/drawing/2014/main" val="906715700"/>
                    </a:ext>
                  </a:extLst>
                </a:gridCol>
                <a:gridCol w="1446400">
                  <a:extLst>
                    <a:ext uri="{9D8B030D-6E8A-4147-A177-3AD203B41FA5}">
                      <a16:colId xmlns:a16="http://schemas.microsoft.com/office/drawing/2014/main" val="1637251991"/>
                    </a:ext>
                  </a:extLst>
                </a:gridCol>
                <a:gridCol w="1446400">
                  <a:extLst>
                    <a:ext uri="{9D8B030D-6E8A-4147-A177-3AD203B41FA5}">
                      <a16:colId xmlns:a16="http://schemas.microsoft.com/office/drawing/2014/main" val="436066010"/>
                    </a:ext>
                  </a:extLst>
                </a:gridCol>
                <a:gridCol w="1446400">
                  <a:extLst>
                    <a:ext uri="{9D8B030D-6E8A-4147-A177-3AD203B41FA5}">
                      <a16:colId xmlns:a16="http://schemas.microsoft.com/office/drawing/2014/main" val="232107779"/>
                    </a:ext>
                  </a:extLst>
                </a:gridCol>
              </a:tblGrid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Steps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24434"/>
                  </a:ext>
                </a:extLst>
              </a:tr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 deg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582747"/>
                  </a:ext>
                </a:extLst>
              </a:tr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90 deg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538488"/>
                  </a:ext>
                </a:extLst>
              </a:tr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180 deg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367666"/>
                  </a:ext>
                </a:extLst>
              </a:tr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270 deg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67077"/>
                  </a:ext>
                </a:extLst>
              </a:tr>
              <a:tr h="651458">
                <a:tc>
                  <a:txBody>
                    <a:bodyPr/>
                    <a:lstStyle/>
                    <a:p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Repeat these for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39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6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42C4-C834-BFE0-E350-D543ED1F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791A-83BF-40E8-DEDB-AB640315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Times New Roman"/>
                <a:cs typeface="Times New Roman"/>
              </a:rPr>
              <a:t>Microstepping</a:t>
            </a:r>
            <a:br>
              <a:rPr lang="en-GB" dirty="0">
                <a:latin typeface="Times New Roman"/>
                <a:cs typeface="Times New Roman"/>
              </a:rPr>
            </a:b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BF597-768A-3962-E778-6D050B718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227"/>
            <a:ext cx="8574066" cy="39338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latin typeface="Times New Roman"/>
              <a:ea typeface="+mn-lt"/>
              <a:cs typeface="Times New Roman"/>
            </a:endParaRPr>
          </a:p>
          <a:p>
            <a:endParaRPr lang="en-GB" sz="2800">
              <a:latin typeface="Times New Roman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C13564-B1D9-4BC8-64EE-39562F4DE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39723"/>
              </p:ext>
            </p:extLst>
          </p:nvPr>
        </p:nvGraphicFramePr>
        <p:xfrm>
          <a:off x="2357886" y="2156603"/>
          <a:ext cx="8174905" cy="4090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981">
                  <a:extLst>
                    <a:ext uri="{9D8B030D-6E8A-4147-A177-3AD203B41FA5}">
                      <a16:colId xmlns:a16="http://schemas.microsoft.com/office/drawing/2014/main" val="2754295973"/>
                    </a:ext>
                  </a:extLst>
                </a:gridCol>
                <a:gridCol w="1634981">
                  <a:extLst>
                    <a:ext uri="{9D8B030D-6E8A-4147-A177-3AD203B41FA5}">
                      <a16:colId xmlns:a16="http://schemas.microsoft.com/office/drawing/2014/main" val="3450688136"/>
                    </a:ext>
                  </a:extLst>
                </a:gridCol>
                <a:gridCol w="1634981">
                  <a:extLst>
                    <a:ext uri="{9D8B030D-6E8A-4147-A177-3AD203B41FA5}">
                      <a16:colId xmlns:a16="http://schemas.microsoft.com/office/drawing/2014/main" val="906715700"/>
                    </a:ext>
                  </a:extLst>
                </a:gridCol>
                <a:gridCol w="1634981">
                  <a:extLst>
                    <a:ext uri="{9D8B030D-6E8A-4147-A177-3AD203B41FA5}">
                      <a16:colId xmlns:a16="http://schemas.microsoft.com/office/drawing/2014/main" val="1637251991"/>
                    </a:ext>
                  </a:extLst>
                </a:gridCol>
                <a:gridCol w="1634981">
                  <a:extLst>
                    <a:ext uri="{9D8B030D-6E8A-4147-A177-3AD203B41FA5}">
                      <a16:colId xmlns:a16="http://schemas.microsoft.com/office/drawing/2014/main" val="436066010"/>
                    </a:ext>
                  </a:extLst>
                </a:gridCol>
              </a:tblGrid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MS1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Step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Steps per Revolution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24434"/>
                  </a:ext>
                </a:extLst>
              </a:tr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Full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582747"/>
                  </a:ext>
                </a:extLst>
              </a:tr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538488"/>
                  </a:ext>
                </a:extLst>
              </a:tr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367666"/>
                  </a:ext>
                </a:extLst>
              </a:tr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67077"/>
                  </a:ext>
                </a:extLst>
              </a:tr>
              <a:tr h="681718"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397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3C0E2D-ECD0-293D-B061-A57BFE96E816}"/>
              </a:ext>
            </a:extLst>
          </p:cNvPr>
          <p:cNvSpPr txBox="1"/>
          <p:nvPr/>
        </p:nvSpPr>
        <p:spPr>
          <a:xfrm>
            <a:off x="2352136" y="1230701"/>
            <a:ext cx="77177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Times New Roman"/>
                <a:cs typeface="Times New Roman"/>
              </a:rPr>
              <a:t>Microstepping</a:t>
            </a:r>
            <a:r>
              <a:rPr lang="en-US" dirty="0">
                <a:latin typeface="Times New Roman"/>
                <a:cs typeface="Times New Roman"/>
              </a:rPr>
              <a:t> allows for </a:t>
            </a:r>
            <a:r>
              <a:rPr lang="en-US" b="1" dirty="0">
                <a:latin typeface="Times New Roman"/>
                <a:cs typeface="Times New Roman"/>
              </a:rPr>
              <a:t>smoother motion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b="1" dirty="0">
                <a:latin typeface="Times New Roman"/>
                <a:cs typeface="Times New Roman"/>
              </a:rPr>
              <a:t>higher precision</a:t>
            </a:r>
            <a:r>
              <a:rPr lang="en-US" dirty="0">
                <a:latin typeface="Times New Roman"/>
                <a:cs typeface="Times New Roman"/>
              </a:rPr>
              <a:t> by adjusting the current in the coils. Instead of making </a:t>
            </a:r>
            <a:r>
              <a:rPr lang="en-US" b="1" dirty="0">
                <a:latin typeface="Times New Roman"/>
                <a:cs typeface="Times New Roman"/>
              </a:rPr>
              <a:t>full steps</a:t>
            </a:r>
            <a:r>
              <a:rPr lang="en-US" dirty="0">
                <a:latin typeface="Times New Roman"/>
                <a:cs typeface="Times New Roman"/>
              </a:rPr>
              <a:t>, the motor can move in </a:t>
            </a:r>
            <a:r>
              <a:rPr lang="en-US" b="1" dirty="0">
                <a:latin typeface="Times New Roman"/>
                <a:cs typeface="Times New Roman"/>
              </a:rPr>
              <a:t>fractional steps</a:t>
            </a:r>
            <a:r>
              <a:rPr lang="en-US" dirty="0">
                <a:latin typeface="Times New Roman"/>
                <a:cs typeface="Times New Roman"/>
              </a:rPr>
              <a:t>, reducing vibrations.</a:t>
            </a:r>
          </a:p>
        </p:txBody>
      </p:sp>
    </p:spTree>
    <p:extLst>
      <p:ext uri="{BB962C8B-B14F-4D97-AF65-F5344CB8AC3E}">
        <p14:creationId xmlns:p14="http://schemas.microsoft.com/office/powerpoint/2010/main" val="392664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8831D-B758-F799-BB1B-78F34E13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7AFE-4C4A-F509-6ADA-173B9D4E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Working of Stepper motor</a:t>
            </a:r>
          </a:p>
        </p:txBody>
      </p:sp>
      <p:pic>
        <p:nvPicPr>
          <p:cNvPr id="4" name="Content Placeholder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2233EE2F-5245-1458-62CD-AB3B97682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69" y="1847284"/>
            <a:ext cx="3856905" cy="3866251"/>
          </a:xfr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B821841-24C5-5D21-8A09-1B214927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68" y="1854231"/>
            <a:ext cx="6038131" cy="382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5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4DDA-E36E-F770-B7E2-2F0BA554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9681-BC93-2EF5-FB87-ACAAF9B8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Working of Stepper motor</a:t>
            </a:r>
          </a:p>
        </p:txBody>
      </p:sp>
      <p:pic>
        <p:nvPicPr>
          <p:cNvPr id="7" name="Content Placeholder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7BBE309-D9CE-9DB3-760B-B06813D03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042" y="1527123"/>
            <a:ext cx="7253915" cy="4921302"/>
          </a:xfrm>
        </p:spPr>
      </p:pic>
    </p:spTree>
    <p:extLst>
      <p:ext uri="{BB962C8B-B14F-4D97-AF65-F5344CB8AC3E}">
        <p14:creationId xmlns:p14="http://schemas.microsoft.com/office/powerpoint/2010/main" val="143488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1379A-FDDC-AF84-FFBC-C651D6C9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DA06-8AAF-C7F9-4D70-306717EB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Working of both together</a:t>
            </a:r>
          </a:p>
        </p:txBody>
      </p:sp>
      <p:pic>
        <p:nvPicPr>
          <p:cNvPr id="3" name="Content Placeholder 2" descr="A robot with a disco ball&#10;&#10;AI-generated content may be incorrect.">
            <a:extLst>
              <a:ext uri="{FF2B5EF4-FFF2-40B4-BE49-F238E27FC236}">
                <a16:creationId xmlns:a16="http://schemas.microsoft.com/office/drawing/2014/main" id="{619D44A7-C547-A33D-5BAF-63F3A44B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949" y="1825625"/>
            <a:ext cx="1958102" cy="4351338"/>
          </a:xfrm>
        </p:spPr>
      </p:pic>
    </p:spTree>
    <p:extLst>
      <p:ext uri="{BB962C8B-B14F-4D97-AF65-F5344CB8AC3E}">
        <p14:creationId xmlns:p14="http://schemas.microsoft.com/office/powerpoint/2010/main" val="1817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F95D-9681-DC65-3E9D-BA4BA47F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600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5851-F86B-C444-DFB0-B3F455E48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Definition: A forklift is an industrial vehicle designed to lift and move heavy materials over short distances.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Components: Equipped with a set of forks for lifting and transporting goods.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Navigation: Operated by a driver, using forks to lift and move materials.</a:t>
            </a:r>
            <a:endParaRPr lang="en-GB" sz="2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474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94AA-1D44-A155-DC10-7CCAB907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Current Status</a:t>
            </a:r>
          </a:p>
        </p:txBody>
      </p:sp>
      <p:pic>
        <p:nvPicPr>
          <p:cNvPr id="4" name="Content Placeholder 3" descr="A diagram of a robot&#10;&#10;AI-generated content may be incorrect.">
            <a:extLst>
              <a:ext uri="{FF2B5EF4-FFF2-40B4-BE49-F238E27FC236}">
                <a16:creationId xmlns:a16="http://schemas.microsoft.com/office/drawing/2014/main" id="{88A6D9CC-74C7-C2A8-6B93-EA877916C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60" y="1902532"/>
            <a:ext cx="9523303" cy="4322784"/>
          </a:xfrm>
        </p:spPr>
      </p:pic>
    </p:spTree>
    <p:extLst>
      <p:ext uri="{BB962C8B-B14F-4D97-AF65-F5344CB8AC3E}">
        <p14:creationId xmlns:p14="http://schemas.microsoft.com/office/powerpoint/2010/main" val="291601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AADEB6DC-B0D4-6691-DDA0-943886E8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61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D99A-8208-AD9D-8B0B-C184933E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Mathematics for Computing (MFC) – Robotics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97BA0-A1B3-9DA5-D44C-DF6B58E4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Times New Roman"/>
                <a:cs typeface="Times New Roman"/>
              </a:rPr>
              <a:t>Mathematical Analysis of Load Balancing in Forklifts Using Signal Processing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442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CA38214-7A59-A7FA-0AC8-146B41F1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21" r="9085" b="14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98868-9423-A797-9DB9-5456190A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latin typeface="Times New Roman"/>
                <a:ea typeface="+mj-lt"/>
                <a:cs typeface="+mj-lt"/>
              </a:rPr>
              <a:t>Mathematical Problem Statement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99D242A-1374-1798-4B8F-225A7CA29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8422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57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A562-F209-0101-BDA1-021C9F65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647"/>
            <a:ext cx="10515600" cy="1325563"/>
          </a:xfrm>
        </p:spPr>
        <p:txBody>
          <a:bodyPr>
            <a:noAutofit/>
          </a:bodyPr>
          <a:lstStyle/>
          <a:p>
            <a:r>
              <a:rPr lang="en-GB" sz="4600">
                <a:latin typeface="Times New Roman"/>
                <a:ea typeface="+mj-lt"/>
                <a:cs typeface="+mj-lt"/>
              </a:rPr>
              <a:t>Mathematical Representation of Tilt Using Accelerometer &amp; Gyroscope</a:t>
            </a:r>
            <a:endParaRPr lang="en-US" sz="46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F3AB-D972-0C6C-D691-7E93D2EC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cs typeface="Times New Roman"/>
              </a:rPr>
              <a:t>X,Y,Z→ Accelerometer values</a:t>
            </a:r>
          </a:p>
          <a:p>
            <a:r>
              <a:rPr lang="en-GB" sz="2600" err="1">
                <a:latin typeface="Times New Roman"/>
                <a:cs typeface="Times New Roman"/>
              </a:rPr>
              <a:t>ωx,ωy,ωz</a:t>
            </a:r>
            <a:r>
              <a:rPr lang="en-GB" sz="2600">
                <a:latin typeface="Times New Roman"/>
                <a:cs typeface="Times New Roman"/>
              </a:rPr>
              <a:t>  → Gyroscope angular velocities</a:t>
            </a:r>
          </a:p>
          <a:p>
            <a:pPr marL="0" indent="0">
              <a:buNone/>
            </a:pPr>
            <a:endParaRPr lang="en-GB" sz="2600"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A55E-A2FC-027D-5394-3DAB7AA9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00" y="4002228"/>
            <a:ext cx="8691842" cy="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6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1E115-27E3-2DF2-2FC0-009C7281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43" y="638703"/>
            <a:ext cx="4312652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latin typeface="Times New Roman"/>
                <a:cs typeface="Times New Roman"/>
              </a:rPr>
              <a:t>MPU6050 Sensor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7C72-663E-A401-8179-FA65576DB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" y="3831205"/>
            <a:ext cx="5061279" cy="11368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600" b="1" kern="1200">
                <a:latin typeface="Times New Roman"/>
                <a:cs typeface="Times New Roman"/>
              </a:rPr>
              <a:t>Accelerometer Equation (Tilt Estimation)</a:t>
            </a:r>
            <a:r>
              <a:rPr lang="en-US" sz="2600" kern="1200">
                <a:latin typeface="Times New Roman"/>
                <a:cs typeface="Times New Roman"/>
              </a:rPr>
              <a:t>  </a:t>
            </a:r>
            <a:br>
              <a:rPr lang="en-US" sz="2600" kern="1200">
                <a:latin typeface="Times New Roman"/>
              </a:rPr>
            </a:br>
            <a:r>
              <a:rPr lang="en-US" sz="2600">
                <a:latin typeface="Times New Roman"/>
                <a:ea typeface="+mn-lt"/>
                <a:cs typeface="+mn-lt"/>
              </a:rPr>
              <a:t>Measures the tilt itself</a:t>
            </a:r>
            <a:br>
              <a:rPr lang="en-US" sz="2600">
                <a:latin typeface="Times New Roman"/>
              </a:rPr>
            </a:br>
            <a:endParaRPr lang="en-US" sz="2600" kern="120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7490D-BE99-F1F4-52E6-2E2970CD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09" y="1835140"/>
            <a:ext cx="4963332" cy="31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9E3D8-3867-B49E-CC79-80F892D2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Autofit/>
          </a:bodyPr>
          <a:lstStyle/>
          <a:p>
            <a:pPr algn="ctr"/>
            <a:r>
              <a:rPr lang="en-GB" sz="4600">
                <a:latin typeface="Times New Roman"/>
                <a:ea typeface="+mj-lt"/>
                <a:cs typeface="+mj-lt"/>
              </a:rPr>
              <a:t>Gyroscope Integration (Angular Displacement)</a:t>
            </a:r>
            <a:endParaRPr lang="en-US" sz="4600">
              <a:latin typeface="Times New Roman"/>
              <a:cs typeface="Times New Roman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1E09DA-511A-5DC7-018F-C0DCAD0B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r>
              <a:rPr lang="en-US" sz="2600" b="1">
                <a:latin typeface="Times New Roman"/>
                <a:ea typeface="+mn-lt"/>
                <a:cs typeface="+mn-lt"/>
              </a:rPr>
              <a:t>real tilt equations</a:t>
            </a:r>
            <a:r>
              <a:rPr lang="en-US" sz="2600">
                <a:latin typeface="Times New Roman"/>
                <a:ea typeface="+mn-lt"/>
                <a:cs typeface="+mn-lt"/>
              </a:rPr>
              <a:t> used for computing load imbalance.</a:t>
            </a:r>
          </a:p>
          <a:p>
            <a:r>
              <a:rPr lang="en-US" sz="2600">
                <a:latin typeface="Times New Roman"/>
                <a:ea typeface="+mn-lt"/>
                <a:cs typeface="+mn-lt"/>
              </a:rPr>
              <a:t>Measures how fast the tilt is changing</a:t>
            </a:r>
            <a:endParaRPr lang="en-US" sz="2600">
              <a:latin typeface="Times New Roman"/>
              <a:cs typeface="Times New Roman"/>
            </a:endParaRPr>
          </a:p>
        </p:txBody>
      </p:sp>
      <p:pic>
        <p:nvPicPr>
          <p:cNvPr id="3" name="Picture 2" descr="A black and white image of a symbol&#10;&#10;AI-generated content may be incorrect.">
            <a:extLst>
              <a:ext uri="{FF2B5EF4-FFF2-40B4-BE49-F238E27FC236}">
                <a16:creationId xmlns:a16="http://schemas.microsoft.com/office/drawing/2014/main" id="{9829F680-ACE2-20BB-80CC-C375F342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93" y="4195359"/>
            <a:ext cx="3573812" cy="11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C51-22E2-31EE-1554-BD248D87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600">
                <a:latin typeface="Times New Roman"/>
                <a:ea typeface="+mj-lt"/>
                <a:cs typeface="+mj-lt"/>
              </a:rPr>
              <a:t>FFT (Fast Fourier Transform) – Frequency Analysis</a:t>
            </a:r>
            <a:endParaRPr lang="en-US" sz="46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EB49-B721-45EA-288D-C3B3BAFA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600" b="1">
                <a:latin typeface="Times New Roman"/>
                <a:cs typeface="Times New Roman"/>
              </a:rPr>
              <a:t>What is FFT?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ea typeface="+mn-lt"/>
                <a:cs typeface="+mn-lt"/>
              </a:rPr>
              <a:t>FFT converts a </a:t>
            </a:r>
            <a:r>
              <a:rPr lang="en-GB" sz="2600" b="1">
                <a:latin typeface="Times New Roman"/>
                <a:ea typeface="+mn-lt"/>
                <a:cs typeface="+mn-lt"/>
              </a:rPr>
              <a:t>time-domain signal</a:t>
            </a:r>
            <a:r>
              <a:rPr lang="en-GB" sz="2600">
                <a:latin typeface="Times New Roman"/>
                <a:ea typeface="+mn-lt"/>
                <a:cs typeface="+mn-lt"/>
              </a:rPr>
              <a:t> (tilt data) into a </a:t>
            </a:r>
            <a:r>
              <a:rPr lang="en-GB" sz="2600" b="1">
                <a:latin typeface="Times New Roman"/>
                <a:ea typeface="+mn-lt"/>
                <a:cs typeface="+mn-lt"/>
              </a:rPr>
              <a:t>frequency-domain signal</a:t>
            </a:r>
            <a:r>
              <a:rPr lang="en-GB" sz="2600">
                <a:latin typeface="Times New Roman"/>
                <a:ea typeface="+mn-lt"/>
                <a:cs typeface="+mn-lt"/>
              </a:rPr>
              <a:t>.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ea typeface="+mn-lt"/>
                <a:cs typeface="+mn-lt"/>
              </a:rPr>
              <a:t>Helps find </a:t>
            </a:r>
            <a:r>
              <a:rPr lang="en-GB" sz="2600" b="1">
                <a:latin typeface="Times New Roman"/>
                <a:ea typeface="+mn-lt"/>
                <a:cs typeface="+mn-lt"/>
              </a:rPr>
              <a:t>vibrations &amp; periodic patterns</a:t>
            </a:r>
            <a:r>
              <a:rPr lang="en-GB" sz="2600">
                <a:latin typeface="Times New Roman"/>
                <a:ea typeface="+mn-lt"/>
                <a:cs typeface="+mn-lt"/>
              </a:rPr>
              <a:t> in forklift tilt but </a:t>
            </a:r>
            <a:r>
              <a:rPr lang="en-GB" sz="2600" b="1">
                <a:latin typeface="Times New Roman"/>
                <a:ea typeface="+mn-lt"/>
                <a:cs typeface="+mn-lt"/>
              </a:rPr>
              <a:t>loses time information</a:t>
            </a:r>
            <a:r>
              <a:rPr lang="en-GB" sz="2600">
                <a:latin typeface="Times New Roman"/>
                <a:ea typeface="+mn-lt"/>
                <a:cs typeface="+mn-lt"/>
              </a:rPr>
              <a:t>.                                       </a:t>
            </a:r>
            <a:br>
              <a:rPr lang="en-GB" sz="2600">
                <a:latin typeface="Times New Roman"/>
                <a:ea typeface="+mn-lt"/>
                <a:cs typeface="+mn-lt"/>
              </a:rPr>
            </a:br>
            <a:br>
              <a:rPr lang="en-GB" sz="2600">
                <a:latin typeface="Times New Roman"/>
              </a:rPr>
            </a:br>
            <a:r>
              <a:rPr lang="en-GB" sz="2600">
                <a:latin typeface="Times New Roman"/>
                <a:ea typeface="+mn-lt"/>
                <a:cs typeface="+mn-lt"/>
              </a:rPr>
              <a:t>Mathematical Equation</a:t>
            </a:r>
            <a:endParaRPr lang="en-GB" sz="2600">
              <a:latin typeface="Times New Roman"/>
              <a:cs typeface="Times New Roman"/>
            </a:endParaRPr>
          </a:p>
          <a:p>
            <a:endParaRPr lang="en-GB" sz="2600">
              <a:latin typeface="Times New Roman"/>
              <a:cs typeface="Times New Roman"/>
            </a:endParaRPr>
          </a:p>
        </p:txBody>
      </p:sp>
      <p:pic>
        <p:nvPicPr>
          <p:cNvPr id="4" name="Picture 3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DD665794-65B8-32D1-7D94-6F424893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58" y="4792486"/>
            <a:ext cx="44005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2108C-5D48-6B41-8057-7DE484CE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39520"/>
            <a:ext cx="6057973" cy="1719072"/>
          </a:xfrm>
        </p:spPr>
        <p:txBody>
          <a:bodyPr anchor="b">
            <a:noAutofit/>
          </a:bodyPr>
          <a:lstStyle/>
          <a:p>
            <a:r>
              <a:rPr lang="en-GB" sz="4600">
                <a:latin typeface="Times New Roman"/>
                <a:cs typeface="Times New Roman"/>
              </a:rPr>
              <a:t>GRAPH REPRESENTATION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E7C1D-E8A2-6E13-F161-7F4D99DF6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807208"/>
            <a:ext cx="4277264" cy="3410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600" b="1">
                <a:latin typeface="Times New Roman"/>
                <a:cs typeface="Times New Roman"/>
              </a:rPr>
              <a:t>Limitations of FFT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 </a:t>
            </a:r>
            <a:r>
              <a:rPr lang="en-GB" sz="2600" b="1">
                <a:latin typeface="Times New Roman"/>
                <a:ea typeface="+mn-lt"/>
                <a:cs typeface="+mn-lt"/>
              </a:rPr>
              <a:t>Loses time information</a:t>
            </a:r>
            <a:r>
              <a:rPr lang="en-GB" sz="2600">
                <a:latin typeface="Times New Roman"/>
                <a:ea typeface="+mn-lt"/>
                <a:cs typeface="+mn-lt"/>
              </a:rPr>
              <a:t> → Can’t tell </a:t>
            </a:r>
            <a:r>
              <a:rPr lang="en-GB" sz="2600" b="1">
                <a:latin typeface="Times New Roman"/>
                <a:ea typeface="+mn-lt"/>
                <a:cs typeface="+mn-lt"/>
              </a:rPr>
              <a:t>when</a:t>
            </a:r>
            <a:r>
              <a:rPr lang="en-GB" sz="2600">
                <a:latin typeface="Times New Roman"/>
                <a:ea typeface="+mn-lt"/>
                <a:cs typeface="+mn-lt"/>
              </a:rPr>
              <a:t> tilt happens.</a:t>
            </a:r>
            <a:br>
              <a:rPr lang="en-GB" sz="2600">
                <a:latin typeface="Times New Roman"/>
                <a:ea typeface="+mn-lt"/>
                <a:cs typeface="+mn-lt"/>
              </a:rPr>
            </a:br>
            <a:r>
              <a:rPr lang="en-GB" sz="2600">
                <a:latin typeface="Times New Roman"/>
                <a:ea typeface="+mn-lt"/>
                <a:cs typeface="+mn-lt"/>
              </a:rPr>
              <a:t>  </a:t>
            </a:r>
            <a:r>
              <a:rPr lang="en-GB" sz="2600" b="1">
                <a:latin typeface="Times New Roman"/>
                <a:ea typeface="+mn-lt"/>
                <a:cs typeface="+mn-lt"/>
              </a:rPr>
              <a:t>Only good for periodic signals</a:t>
            </a:r>
            <a:r>
              <a:rPr lang="en-GB" sz="2600">
                <a:latin typeface="Times New Roman"/>
                <a:ea typeface="+mn-lt"/>
                <a:cs typeface="+mn-lt"/>
              </a:rPr>
              <a:t> → Forklift tilt is </a:t>
            </a:r>
            <a:r>
              <a:rPr lang="en-GB" sz="2600" b="1">
                <a:latin typeface="Times New Roman"/>
                <a:ea typeface="+mn-lt"/>
                <a:cs typeface="+mn-lt"/>
              </a:rPr>
              <a:t>random, not periodic</a:t>
            </a:r>
            <a:r>
              <a:rPr lang="en-GB" sz="2600">
                <a:latin typeface="Times New Roman"/>
                <a:ea typeface="+mn-lt"/>
                <a:cs typeface="+mn-lt"/>
              </a:rPr>
              <a:t>.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GB" sz="260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B354D-4FB5-D62C-013B-6128A31D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92" y="2682832"/>
            <a:ext cx="6903720" cy="28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4E8E-22E2-65CA-E368-2A9C58E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600">
                <a:latin typeface="Times New Roman"/>
                <a:ea typeface="+mj-lt"/>
                <a:cs typeface="+mj-lt"/>
              </a:rPr>
              <a:t>STFT (Short-Time Fourier Transform) – Time-Frequency Analysis</a:t>
            </a:r>
            <a:endParaRPr lang="en-US" sz="46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E752-AAA6-6FD6-9607-4A55954B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600" b="1">
                <a:latin typeface="Times New Roman"/>
                <a:cs typeface="Times New Roman"/>
              </a:rPr>
              <a:t>What is STFT?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STFT improves FFT by applying </a:t>
            </a:r>
            <a:r>
              <a:rPr lang="en-GB" sz="2600" b="1">
                <a:latin typeface="Times New Roman"/>
                <a:ea typeface="+mn-lt"/>
                <a:cs typeface="+mn-lt"/>
              </a:rPr>
              <a:t>FFT in small time windows</a:t>
            </a:r>
            <a:r>
              <a:rPr lang="en-GB" sz="2600">
                <a:latin typeface="Times New Roman"/>
                <a:ea typeface="+mn-lt"/>
                <a:cs typeface="+mn-lt"/>
              </a:rPr>
              <a:t>.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Helps track </a:t>
            </a:r>
            <a:r>
              <a:rPr lang="en-GB" sz="2600" b="1">
                <a:latin typeface="Times New Roman"/>
                <a:ea typeface="+mn-lt"/>
                <a:cs typeface="+mn-lt"/>
              </a:rPr>
              <a:t>when tilt changes occur</a:t>
            </a:r>
            <a:r>
              <a:rPr lang="en-GB" sz="2600">
                <a:latin typeface="Times New Roman"/>
                <a:ea typeface="+mn-lt"/>
                <a:cs typeface="+mn-lt"/>
              </a:rPr>
              <a:t> but has a </a:t>
            </a:r>
            <a:r>
              <a:rPr lang="en-GB" sz="2600" b="1">
                <a:latin typeface="Times New Roman"/>
                <a:ea typeface="+mn-lt"/>
                <a:cs typeface="+mn-lt"/>
              </a:rPr>
              <a:t>fixed window size issue</a:t>
            </a:r>
            <a:r>
              <a:rPr lang="en-GB" sz="2600">
                <a:latin typeface="Times New Roman"/>
                <a:ea typeface="+mn-lt"/>
                <a:cs typeface="+mn-lt"/>
              </a:rPr>
              <a:t>.</a:t>
            </a:r>
            <a:endParaRPr lang="en-GB" sz="2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>
                <a:latin typeface="Times New Roman"/>
                <a:ea typeface="+mn-lt"/>
                <a:cs typeface="+mn-lt"/>
              </a:rPr>
              <a:t>Mathematical Equation</a:t>
            </a:r>
            <a:endParaRPr lang="en-GB" sz="2600">
              <a:latin typeface="Times New Roman"/>
              <a:cs typeface="Times New Roman"/>
            </a:endParaRP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E15E713-0012-CF4B-A070-FEE669A9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48" y="4851938"/>
            <a:ext cx="49815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2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7535B-9C90-2DB7-117A-97024D8FB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79" y="121037"/>
            <a:ext cx="7480366" cy="1481328"/>
          </a:xfrm>
        </p:spPr>
        <p:txBody>
          <a:bodyPr anchor="b">
            <a:normAutofit/>
          </a:bodyPr>
          <a:lstStyle/>
          <a:p>
            <a:r>
              <a:rPr lang="en-GB" sz="4600">
                <a:latin typeface="Times New Roman"/>
                <a:cs typeface="Times New Roman"/>
              </a:rPr>
              <a:t>GRAPH REPRESENTATION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CF261-C44F-C61E-3147-30DBFF52D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600" b="1">
                <a:latin typeface="Times New Roman"/>
                <a:cs typeface="Times New Roman"/>
              </a:rPr>
              <a:t>Limitations of STFT</a:t>
            </a:r>
            <a:endParaRPr lang="en-GB" sz="2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2600" b="1">
                <a:latin typeface="Times New Roman"/>
                <a:ea typeface="+mn-lt"/>
                <a:cs typeface="+mn-lt"/>
              </a:rPr>
              <a:t>1.Fixed window size problem</a:t>
            </a:r>
            <a:r>
              <a:rPr lang="en-GB" sz="2600">
                <a:latin typeface="Times New Roman"/>
                <a:ea typeface="+mn-lt"/>
                <a:cs typeface="+mn-lt"/>
              </a:rPr>
              <a:t> →</a:t>
            </a:r>
            <a:endParaRPr lang="en-GB" sz="2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2600">
                <a:latin typeface="Times New Roman"/>
                <a:ea typeface="+mn-lt"/>
                <a:cs typeface="+mn-lt"/>
              </a:rPr>
              <a:t>Small window = good time resolution, bad frequency resolution.</a:t>
            </a:r>
            <a:endParaRPr lang="en-GB" sz="2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2600">
                <a:latin typeface="Times New Roman"/>
                <a:ea typeface="+mn-lt"/>
                <a:cs typeface="+mn-lt"/>
              </a:rPr>
              <a:t>Large window = good frequency resolution, bad time resolution.</a:t>
            </a:r>
            <a:br>
              <a:rPr lang="en-GB" sz="2600">
                <a:latin typeface="Times New Roman"/>
                <a:ea typeface="+mn-lt"/>
                <a:cs typeface="+mn-lt"/>
              </a:rPr>
            </a:br>
            <a:r>
              <a:rPr lang="en-GB" sz="2600" b="1">
                <a:latin typeface="Times New Roman"/>
                <a:ea typeface="+mn-lt"/>
                <a:cs typeface="+mn-lt"/>
              </a:rPr>
              <a:t>2.Fails to detect both slow &amp; fast tilt variations together.</a:t>
            </a:r>
            <a:endParaRPr lang="en-GB" sz="2600">
              <a:latin typeface="Times New Roman"/>
              <a:cs typeface="Times New Roman"/>
            </a:endParaRPr>
          </a:p>
          <a:p>
            <a:endParaRPr lang="en-GB" sz="260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3F94A-9371-5A63-C1B6-3FC6D539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99" y="1714347"/>
            <a:ext cx="5458968" cy="26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0C3-1BC7-5C1B-2031-8BBAE80E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0E97-39DE-D978-2804-F9039160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407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sz="2400">
                <a:latin typeface="Times New Roman"/>
                <a:ea typeface="+mn-lt"/>
                <a:cs typeface="+mn-lt"/>
              </a:rPr>
              <a:t>Inefficient Traditional Forklifts: Conventional forklifts are too large, manually demanding, and ill-suited for small warehouses, causing inefficiencies and safety hazards in material handling.  </a:t>
            </a:r>
            <a:endParaRPr lang="en-US" sz="2400">
              <a:latin typeface="Times New Roman"/>
              <a:cs typeface="Times New Roman"/>
            </a:endParaRPr>
          </a:p>
          <a:p>
            <a:pPr marL="514350" indent="-514350">
              <a:buAutoNum type="arabicPeriod"/>
            </a:pPr>
            <a:endParaRPr lang="en-US" sz="2400">
              <a:latin typeface="Times New Roman"/>
              <a:cs typeface="Times New Roman"/>
            </a:endParaRPr>
          </a:p>
          <a:p>
            <a:pPr marL="514350" indent="-514350">
              <a:buAutoNum type="arabicPeriod"/>
            </a:pPr>
            <a:r>
              <a:rPr lang="en-US" sz="2400">
                <a:latin typeface="Times New Roman"/>
                <a:ea typeface="+mn-lt"/>
                <a:cs typeface="+mn-lt"/>
              </a:rPr>
              <a:t>Safety and Environmental Concerns: Manual operations in confined spaces risk accidents and load instability, while high energy consumption raises sustainability issues, calling for smarter, eco-friendly solutions.  </a:t>
            </a:r>
            <a:endParaRPr lang="en-US" sz="2400">
              <a:latin typeface="Times New Roman"/>
              <a:cs typeface="Times New Roman"/>
            </a:endParaRPr>
          </a:p>
          <a:p>
            <a:pPr marL="514350" indent="-514350">
              <a:buAutoNum type="arabicPeriod"/>
            </a:pP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663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C1BB-95DB-601D-98B7-3589A2A7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ea typeface="+mj-lt"/>
                <a:cs typeface="+mj-lt"/>
              </a:rPr>
              <a:t>WT (Wavelet Transform) – Multi-Resolution Analysis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07A1-72D4-0B77-B0A4-DB1E92D00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latin typeface="Times New Roman"/>
                <a:cs typeface="Times New Roman"/>
              </a:rPr>
              <a:t>What is WT?</a:t>
            </a:r>
            <a:endParaRPr lang="en-GB">
              <a:latin typeface="Times New Roman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WT </a:t>
            </a:r>
            <a:r>
              <a:rPr lang="en-GB" b="1">
                <a:latin typeface="Times New Roman"/>
                <a:ea typeface="+mn-lt"/>
                <a:cs typeface="+mn-lt"/>
              </a:rPr>
              <a:t>breaks the tilt signal into different scales</a:t>
            </a:r>
            <a:r>
              <a:rPr lang="en-GB">
                <a:latin typeface="Times New Roman"/>
                <a:ea typeface="+mn-lt"/>
                <a:cs typeface="+mn-lt"/>
              </a:rPr>
              <a:t>, capturing </a:t>
            </a:r>
            <a:r>
              <a:rPr lang="en-GB" b="1">
                <a:latin typeface="Times New Roman"/>
                <a:ea typeface="+mn-lt"/>
                <a:cs typeface="+mn-lt"/>
              </a:rPr>
              <a:t>both fast &amp; slow tilt changes.</a:t>
            </a:r>
            <a:endParaRPr lang="en-GB">
              <a:latin typeface="Times New Roman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Works like </a:t>
            </a:r>
            <a:r>
              <a:rPr lang="en-GB" b="1">
                <a:latin typeface="Times New Roman"/>
                <a:ea typeface="+mn-lt"/>
                <a:cs typeface="+mn-lt"/>
              </a:rPr>
              <a:t>zooming in &amp; out</a:t>
            </a:r>
            <a:r>
              <a:rPr lang="en-GB">
                <a:latin typeface="Times New Roman"/>
                <a:ea typeface="+mn-lt"/>
                <a:cs typeface="+mn-lt"/>
              </a:rPr>
              <a:t> to see </a:t>
            </a:r>
            <a:r>
              <a:rPr lang="en-GB" b="1">
                <a:latin typeface="Times New Roman"/>
                <a:ea typeface="+mn-lt"/>
                <a:cs typeface="+mn-lt"/>
              </a:rPr>
              <a:t>both small and large tilts clearly</a:t>
            </a:r>
            <a:r>
              <a:rPr lang="en-GB">
                <a:latin typeface="Times New Roman"/>
                <a:ea typeface="+mn-lt"/>
                <a:cs typeface="+mn-lt"/>
              </a:rPr>
              <a:t>.</a:t>
            </a:r>
            <a:br>
              <a:rPr lang="en-GB">
                <a:latin typeface="Times New Roman"/>
                <a:ea typeface="+mn-lt"/>
                <a:cs typeface="+mn-lt"/>
              </a:rPr>
            </a:br>
            <a:r>
              <a:rPr lang="en-GB">
                <a:latin typeface="Times New Roman"/>
                <a:ea typeface="+mn-lt"/>
                <a:cs typeface="+mn-lt"/>
              </a:rPr>
              <a:t>Mathematical Equation</a:t>
            </a:r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42C1-B285-F096-1B76-6919B9DC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0" y="5222526"/>
            <a:ext cx="37242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2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D656-608A-0558-83B2-51DABFF7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65125"/>
            <a:ext cx="11378241" cy="1339940"/>
          </a:xfrm>
        </p:spPr>
        <p:txBody>
          <a:bodyPr/>
          <a:lstStyle/>
          <a:p>
            <a:r>
              <a:rPr lang="en-GB">
                <a:latin typeface="Times New Roman"/>
                <a:ea typeface="+mj-lt"/>
                <a:cs typeface="+mj-lt"/>
              </a:rPr>
              <a:t>Before &amp; After Wavelet Transform on Tilt Signal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7C920A-EDF2-7D8B-CD4E-DB7D6CCAE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474" y="1825625"/>
            <a:ext cx="8769052" cy="4351338"/>
          </a:xfrm>
        </p:spPr>
      </p:pic>
    </p:spTree>
    <p:extLst>
      <p:ext uri="{BB962C8B-B14F-4D97-AF65-F5344CB8AC3E}">
        <p14:creationId xmlns:p14="http://schemas.microsoft.com/office/powerpoint/2010/main" val="191416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419B-F143-19C0-C94A-7E7D46C5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ea typeface="+mj-lt"/>
                <a:cs typeface="+mj-lt"/>
              </a:rPr>
              <a:t>Why WT is the Best?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3287-DBE6-6F84-3D3F-3027528D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GB" sz="2600" b="1">
                <a:latin typeface="Times New Roman"/>
                <a:ea typeface="+mn-lt"/>
                <a:cs typeface="+mn-lt"/>
              </a:rPr>
            </a:br>
            <a:r>
              <a:rPr lang="en-GB" sz="2600" b="1">
                <a:latin typeface="Times New Roman"/>
                <a:cs typeface="Times New Roman"/>
              </a:rPr>
              <a:t> WT Adapts to Real Forklift Tilt Movements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ea typeface="+mn-lt"/>
                <a:cs typeface="+mn-lt"/>
              </a:rPr>
              <a:t>FFT &amp; STFT struggle with sudden jerks &amp; slow shifts.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 b="1">
                <a:latin typeface="Times New Roman"/>
                <a:ea typeface="+mn-lt"/>
                <a:cs typeface="+mn-lt"/>
              </a:rPr>
              <a:t>WT detects both in real-time</a:t>
            </a:r>
            <a:r>
              <a:rPr lang="en-GB" sz="2600">
                <a:latin typeface="Times New Roman"/>
                <a:ea typeface="+mn-lt"/>
                <a:cs typeface="+mn-lt"/>
              </a:rPr>
              <a:t> → Best for load balancing.</a:t>
            </a:r>
            <a:endParaRPr lang="en-GB" sz="26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GB" sz="2600" b="1">
                <a:latin typeface="Times New Roman"/>
                <a:cs typeface="Times New Roman"/>
              </a:rPr>
              <a:t> No Fixed Window Problem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ea typeface="+mn-lt"/>
                <a:cs typeface="+mn-lt"/>
              </a:rPr>
              <a:t>STFT is stuck with </a:t>
            </a:r>
            <a:r>
              <a:rPr lang="en-GB" sz="2600" b="1">
                <a:latin typeface="Times New Roman"/>
                <a:ea typeface="+mn-lt"/>
                <a:cs typeface="+mn-lt"/>
              </a:rPr>
              <a:t>one window size</a:t>
            </a:r>
            <a:r>
              <a:rPr lang="en-GB" sz="2600">
                <a:latin typeface="Times New Roman"/>
                <a:ea typeface="+mn-lt"/>
                <a:cs typeface="+mn-lt"/>
              </a:rPr>
              <a:t>. WT </a:t>
            </a:r>
            <a:r>
              <a:rPr lang="en-GB" sz="2600" b="1">
                <a:latin typeface="Times New Roman"/>
                <a:ea typeface="+mn-lt"/>
                <a:cs typeface="+mn-lt"/>
              </a:rPr>
              <a:t>adapts dynamically</a:t>
            </a:r>
            <a:r>
              <a:rPr lang="en-GB" sz="2600">
                <a:latin typeface="Times New Roman"/>
                <a:ea typeface="+mn-lt"/>
                <a:cs typeface="+mn-lt"/>
              </a:rPr>
              <a:t>.</a:t>
            </a:r>
            <a:endParaRPr lang="en-GB" sz="26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GB" sz="2600" b="1">
                <a:latin typeface="Times New Roman"/>
                <a:cs typeface="Times New Roman"/>
              </a:rPr>
              <a:t> Perfect for Real-Time Corrections</a:t>
            </a:r>
            <a:endParaRPr lang="en-GB" sz="2600">
              <a:latin typeface="Times New Roman"/>
              <a:cs typeface="Times New Roman"/>
            </a:endParaRPr>
          </a:p>
          <a:p>
            <a:r>
              <a:rPr lang="en-GB" sz="2600">
                <a:latin typeface="Times New Roman"/>
                <a:ea typeface="+mn-lt"/>
                <a:cs typeface="+mn-lt"/>
              </a:rPr>
              <a:t>Since WT captures </a:t>
            </a:r>
            <a:r>
              <a:rPr lang="en-GB" sz="2600" b="1">
                <a:latin typeface="Times New Roman"/>
                <a:ea typeface="+mn-lt"/>
                <a:cs typeface="+mn-lt"/>
              </a:rPr>
              <a:t>all tilt variations</a:t>
            </a:r>
            <a:r>
              <a:rPr lang="en-GB" sz="2600">
                <a:latin typeface="Times New Roman"/>
                <a:ea typeface="+mn-lt"/>
                <a:cs typeface="+mn-lt"/>
              </a:rPr>
              <a:t>, we use it to </a:t>
            </a:r>
            <a:r>
              <a:rPr lang="en-GB" sz="2600" b="1">
                <a:latin typeface="Times New Roman"/>
                <a:ea typeface="+mn-lt"/>
                <a:cs typeface="+mn-lt"/>
              </a:rPr>
              <a:t>adjust lift height</a:t>
            </a:r>
            <a:r>
              <a:rPr lang="en-GB" sz="2600">
                <a:latin typeface="Times New Roman"/>
                <a:ea typeface="+mn-lt"/>
                <a:cs typeface="+mn-lt"/>
              </a:rPr>
              <a:t> dynamically:</a:t>
            </a:r>
            <a:endParaRPr lang="en-GB" sz="2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2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628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49A9-0D01-0D1D-904B-9F166F27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Times New Roman"/>
                <a:cs typeface="Times New Roman"/>
              </a:rPr>
              <a:t>Comparsion</a:t>
            </a:r>
            <a:endParaRPr lang="en-GB">
              <a:latin typeface="Times New Roman"/>
              <a:cs typeface="Times New Roman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2E0A6A-0630-4A59-524D-2ABE8CD87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703330"/>
              </p:ext>
            </p:extLst>
          </p:nvPr>
        </p:nvGraphicFramePr>
        <p:xfrm>
          <a:off x="838200" y="1825625"/>
          <a:ext cx="10515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8811195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16965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898604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457648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05898373"/>
                    </a:ext>
                  </a:extLst>
                </a:gridCol>
              </a:tblGrid>
              <a:tr h="6214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Times New Roman"/>
                        </a:rPr>
                        <a:t>Method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Times New Roman"/>
                        </a:rPr>
                        <a:t>Captures Time Info?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Times New Roman"/>
                        </a:rPr>
                        <a:t>Captures Frequency Info?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Times New Roman"/>
                        </a:rPr>
                        <a:t>Handles Slow &amp; Fast Tilts?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Times New Roman"/>
                        </a:rPr>
                        <a:t>Best for Forklift?</a:t>
                      </a: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GB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263"/>
                  </a:ext>
                </a:extLst>
              </a:tr>
              <a:tr h="621412"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NO - </a:t>
                      </a:r>
                      <a:r>
                        <a:rPr lang="en-GB" sz="1800" b="0" i="0" u="none" strike="noStrike" noProof="0">
                          <a:latin typeface="Times New Roman"/>
                        </a:rPr>
                        <a:t>Only detects steady vibrations</a:t>
                      </a:r>
                      <a:endParaRPr lang="en-GB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33277"/>
                  </a:ext>
                </a:extLst>
              </a:tr>
              <a:tr h="621412"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STFT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YES</a:t>
                      </a:r>
                      <a:br>
                        <a:rPr lang="en-GB">
                          <a:latin typeface="Times New Roman"/>
                        </a:rPr>
                      </a:br>
                      <a:r>
                        <a:rPr lang="en-GB">
                          <a:latin typeface="Times New Roman"/>
                        </a:rPr>
                        <a:t>(BUT LIMITED)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NO - </a:t>
                      </a:r>
                      <a:r>
                        <a:rPr lang="en-GB" sz="1800" b="0" i="0" u="none" strike="noStrike" noProof="0">
                          <a:latin typeface="Times New Roman"/>
                        </a:rPr>
                        <a:t>Can miss tilt details</a:t>
                      </a:r>
                      <a:endParaRPr lang="en-GB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30273"/>
                  </a:ext>
                </a:extLst>
              </a:tr>
              <a:tr h="621412"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YES (WITH ACCURACY)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Times New Roman"/>
                        </a:rPr>
                        <a:t>YES - </a:t>
                      </a:r>
                      <a:r>
                        <a:rPr lang="en-GB" sz="1800" b="0" i="0" u="none" strike="noStrike" noProof="0">
                          <a:latin typeface="Times New Roman"/>
                        </a:rPr>
                        <a:t>Can detect &amp; correct tilts dynamically</a:t>
                      </a:r>
                      <a:endParaRPr lang="en-GB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37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969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1958-BB14-BE90-9DEE-B72C6DF6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Comparison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C1B673-2A41-542E-A3B9-13B18E2A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0672"/>
            <a:ext cx="10515600" cy="3399780"/>
          </a:xfrm>
        </p:spPr>
      </p:pic>
    </p:spTree>
    <p:extLst>
      <p:ext uri="{BB962C8B-B14F-4D97-AF65-F5344CB8AC3E}">
        <p14:creationId xmlns:p14="http://schemas.microsoft.com/office/powerpoint/2010/main" val="1413598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1B37-24CC-210C-7003-F10EEA6C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10A10-F36A-E7CB-EE8E-658A851A16BE}"/>
              </a:ext>
            </a:extLst>
          </p:cNvPr>
          <p:cNvSpPr txBox="1"/>
          <p:nvPr/>
        </p:nvSpPr>
        <p:spPr>
          <a:xfrm>
            <a:off x="1007806" y="1868129"/>
            <a:ext cx="10200967" cy="4221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Implement the Lifting Mechanism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Check the working of stepper motor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Integrate wheels movement with android studio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Combine the mecanum wheels and lifting mechanism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Implement load Balancing using WT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600">
                <a:latin typeface="Times New Roman"/>
                <a:cs typeface="Times New Roman"/>
              </a:rPr>
              <a:t>Integrate camera to the project and connect that to android studio for automation.</a:t>
            </a:r>
          </a:p>
        </p:txBody>
      </p:sp>
    </p:spTree>
    <p:extLst>
      <p:ext uri="{BB962C8B-B14F-4D97-AF65-F5344CB8AC3E}">
        <p14:creationId xmlns:p14="http://schemas.microsoft.com/office/powerpoint/2010/main" val="391063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442-EEC2-B051-5CD5-314F901A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600">
                <a:latin typeface="Times New Roman"/>
                <a:cs typeface="Times New Roman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4ECE-E599-A9C2-B108-93C9E378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236"/>
            <a:ext cx="10515600" cy="495872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sz="26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2600" b="1" i="1" dirty="0">
                <a:latin typeface="Times New Roman"/>
                <a:ea typeface="+mn-lt"/>
                <a:cs typeface="+mn-lt"/>
              </a:rPr>
              <a:t>"Design of a semi-automated, eco-friendly forklift suitable for small warehouses."</a:t>
            </a:r>
            <a:endParaRPr lang="en-GB" sz="2600" b="1" i="1">
              <a:latin typeface="Times New Roman"/>
              <a:cs typeface="Times New Roman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600" dirty="0">
                <a:latin typeface="Times New Roman"/>
                <a:ea typeface="+mn-lt"/>
                <a:cs typeface="+mn-lt"/>
              </a:rPr>
              <a:t>This project aims to develop a 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smart forklift prototype</a:t>
            </a:r>
            <a:r>
              <a:rPr lang="en-GB" sz="2600" dirty="0">
                <a:latin typeface="Times New Roman"/>
                <a:ea typeface="+mn-lt"/>
                <a:cs typeface="+mn-lt"/>
              </a:rPr>
              <a:t> using </a:t>
            </a:r>
            <a:r>
              <a:rPr lang="en-GB" sz="2600" b="1" err="1">
                <a:latin typeface="Times New Roman"/>
                <a:ea typeface="+mn-lt"/>
                <a:cs typeface="+mn-lt"/>
              </a:rPr>
              <a:t>Mecanum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 wheels</a:t>
            </a:r>
            <a:r>
              <a:rPr lang="en-GB" sz="2600" dirty="0">
                <a:latin typeface="Times New Roman"/>
                <a:ea typeface="+mn-lt"/>
                <a:cs typeface="+mn-lt"/>
              </a:rPr>
              <a:t> for omnidirectional movement and a 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Raspberry Pi 4</a:t>
            </a:r>
            <a:r>
              <a:rPr lang="en-GB" sz="2600" dirty="0">
                <a:latin typeface="Times New Roman"/>
                <a:ea typeface="+mn-lt"/>
                <a:cs typeface="+mn-lt"/>
              </a:rPr>
              <a:t> for remote control via an Android phone. </a:t>
            </a:r>
            <a:endParaRPr lang="en-GB" sz="2600">
              <a:latin typeface="Times New Roman"/>
              <a:ea typeface="+mn-lt"/>
              <a:cs typeface="Times New Roman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600" dirty="0">
                <a:latin typeface="Times New Roman"/>
                <a:ea typeface="+mn-lt"/>
                <a:cs typeface="+mn-lt"/>
              </a:rPr>
              <a:t>The forklift will feature a 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gyroscope sensor (MPU6050) on the fork</a:t>
            </a:r>
            <a:r>
              <a:rPr lang="en-GB" sz="2600" dirty="0">
                <a:latin typeface="Times New Roman"/>
                <a:ea typeface="+mn-lt"/>
                <a:cs typeface="+mn-lt"/>
              </a:rPr>
              <a:t>, enabling real-time motion analysis and signal processing using 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FFT, STFT, and wavelet transform (WT)</a:t>
            </a:r>
            <a:r>
              <a:rPr lang="en-GB" sz="2600" dirty="0">
                <a:latin typeface="Times New Roman"/>
                <a:ea typeface="+mn-lt"/>
                <a:cs typeface="+mn-lt"/>
              </a:rPr>
              <a:t>. </a:t>
            </a:r>
            <a:endParaRPr lang="en-GB" sz="2600">
              <a:latin typeface="Times New Roman"/>
              <a:ea typeface="+mn-lt"/>
              <a:cs typeface="Times New Roman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600" dirty="0">
                <a:latin typeface="Times New Roman"/>
                <a:ea typeface="+mn-lt"/>
                <a:cs typeface="+mn-lt"/>
              </a:rPr>
              <a:t>The lifting mechanism will be driven by a </a:t>
            </a:r>
            <a:r>
              <a:rPr lang="en-GB" sz="2600" b="1" dirty="0">
                <a:latin typeface="Times New Roman"/>
                <a:ea typeface="+mn-lt"/>
                <a:cs typeface="+mn-lt"/>
              </a:rPr>
              <a:t>stepper motor</a:t>
            </a:r>
            <a:r>
              <a:rPr lang="en-GB" sz="2600" dirty="0">
                <a:latin typeface="Times New Roman"/>
                <a:ea typeface="+mn-lt"/>
                <a:cs typeface="+mn-lt"/>
              </a:rPr>
              <a:t>, ensuring precise load handling.</a:t>
            </a:r>
            <a:endParaRPr lang="en-GB" sz="26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GB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4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F3FE-36E5-C70C-8C0D-8173A103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600">
                <a:latin typeface="Times New Roman"/>
                <a:cs typeface="Times New Roman"/>
              </a:rPr>
              <a:t>Innovation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AAE66-9158-C73B-A900-D961EBBB8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87" y="1712228"/>
            <a:ext cx="9258300" cy="4181475"/>
          </a:xfrm>
        </p:spPr>
      </p:pic>
    </p:spTree>
    <p:extLst>
      <p:ext uri="{BB962C8B-B14F-4D97-AF65-F5344CB8AC3E}">
        <p14:creationId xmlns:p14="http://schemas.microsoft.com/office/powerpoint/2010/main" val="141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1823-A0FA-A03E-13F6-9631B502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Components: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61D602-C1B2-B384-71F4-37B68E802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94088"/>
              </p:ext>
            </p:extLst>
          </p:nvPr>
        </p:nvGraphicFramePr>
        <p:xfrm>
          <a:off x="1250830" y="1897811"/>
          <a:ext cx="9245406" cy="25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2703">
                  <a:extLst>
                    <a:ext uri="{9D8B030D-6E8A-4147-A177-3AD203B41FA5}">
                      <a16:colId xmlns:a16="http://schemas.microsoft.com/office/drawing/2014/main" val="4249767723"/>
                    </a:ext>
                  </a:extLst>
                </a:gridCol>
                <a:gridCol w="4622703">
                  <a:extLst>
                    <a:ext uri="{9D8B030D-6E8A-4147-A177-3AD203B41FA5}">
                      <a16:colId xmlns:a16="http://schemas.microsoft.com/office/drawing/2014/main" val="144413580"/>
                    </a:ext>
                  </a:extLst>
                </a:gridCol>
              </a:tblGrid>
              <a:tr h="51448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Coupler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Horizontal Rod Holder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10812"/>
                  </a:ext>
                </a:extLst>
              </a:tr>
              <a:tr h="51448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1000m long rod 12 mm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Vertical Rod 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90969"/>
                  </a:ext>
                </a:extLst>
              </a:tr>
              <a:tr h="51448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Linear Ball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Long Screws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10310"/>
                  </a:ext>
                </a:extLst>
              </a:tr>
              <a:tr h="51448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Pulley Teeth 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8mm 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127527"/>
                  </a:ext>
                </a:extLst>
              </a:tr>
              <a:tr h="51448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Times New Roman"/>
                        </a:rPr>
                        <a:t>Pulley Belt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47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67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7AE1-BE51-C328-C2BE-49F452A9C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A552-F2A8-D0CC-567A-3945EA6D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The Lifting Ideology: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386025-9FC5-E58B-F099-994B5DD4A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22" y="1558252"/>
            <a:ext cx="3897167" cy="4351338"/>
          </a:xfrm>
        </p:spPr>
      </p:pic>
      <p:pic>
        <p:nvPicPr>
          <p:cNvPr id="4" name="Picture 3" descr="A hand holding a metal rod&#10;&#10;AI-generated content may be incorrect.">
            <a:extLst>
              <a:ext uri="{FF2B5EF4-FFF2-40B4-BE49-F238E27FC236}">
                <a16:creationId xmlns:a16="http://schemas.microsoft.com/office/drawing/2014/main" id="{BD994E42-E20E-B0BF-65EC-253B53BD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418" r="-255"/>
          <a:stretch/>
        </p:blipFill>
        <p:spPr>
          <a:xfrm>
            <a:off x="6265470" y="1553689"/>
            <a:ext cx="4628924" cy="43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BA0B-285F-E113-DDE4-7EB215D7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95" y="365125"/>
            <a:ext cx="10515600" cy="1325563"/>
          </a:xfrm>
        </p:spPr>
        <p:txBody>
          <a:bodyPr/>
          <a:lstStyle/>
          <a:p>
            <a:r>
              <a:rPr lang="en-GB" sz="4600">
                <a:latin typeface="Times New Roman"/>
                <a:cs typeface="Times New Roman"/>
              </a:rPr>
              <a:t>Working of Mecanum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1AE4-080A-DE67-D50D-64273D64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29" y="1724985"/>
            <a:ext cx="6892506" cy="445197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n-GB" sz="2400" b="1">
                <a:latin typeface="Times New Roman"/>
                <a:ea typeface="+mn-lt"/>
                <a:cs typeface="Times New Roman"/>
              </a:rPr>
              <a:t>Libraries Used:</a:t>
            </a:r>
            <a:r>
              <a:rPr lang="en-GB" sz="2400">
                <a:latin typeface="Times New Roman"/>
                <a:ea typeface="+mn-lt"/>
                <a:cs typeface="Times New Roman"/>
              </a:rPr>
              <a:t> </a:t>
            </a:r>
            <a:endParaRPr lang="en-GB" sz="2400">
              <a:latin typeface="Times New Roman"/>
              <a:cs typeface="Times New Roman"/>
            </a:endParaRPr>
          </a:p>
          <a:p>
            <a:pPr lvl="1">
              <a:buFont typeface="Courier New"/>
              <a:buChar char="o"/>
            </a:pPr>
            <a:r>
              <a:rPr lang="en-GB" err="1">
                <a:latin typeface="Times New Roman"/>
                <a:cs typeface="Times New Roman"/>
              </a:rPr>
              <a:t>RPi.GPIO</a:t>
            </a:r>
            <a:r>
              <a:rPr lang="en-GB">
                <a:latin typeface="Times New Roman"/>
                <a:ea typeface="+mn-lt"/>
                <a:cs typeface="Times New Roman"/>
              </a:rPr>
              <a:t> – Controls Raspberry Pi’s GPIO pins.</a:t>
            </a:r>
          </a:p>
          <a:p>
            <a:pPr lvl="1">
              <a:buFont typeface="Courier New"/>
              <a:buChar char="o"/>
            </a:pPr>
            <a:r>
              <a:rPr lang="en-GB">
                <a:latin typeface="Times New Roman"/>
                <a:cs typeface="Times New Roman"/>
              </a:rPr>
              <a:t>time</a:t>
            </a:r>
            <a:r>
              <a:rPr lang="en-GB">
                <a:latin typeface="Times New Roman"/>
                <a:ea typeface="+mn-lt"/>
                <a:cs typeface="Times New Roman"/>
              </a:rPr>
              <a:t> – Introduces delays for motor operations.</a:t>
            </a:r>
          </a:p>
          <a:p>
            <a:pPr>
              <a:buFont typeface="Arial"/>
            </a:pPr>
            <a:r>
              <a:rPr lang="en-GB" sz="2400" b="1">
                <a:latin typeface="Times New Roman"/>
                <a:ea typeface="+mn-lt"/>
                <a:cs typeface="Times New Roman"/>
              </a:rPr>
              <a:t>Pin Assignments:</a:t>
            </a:r>
            <a:r>
              <a:rPr lang="en-GB" sz="2400">
                <a:latin typeface="Times New Roman"/>
                <a:ea typeface="+mn-lt"/>
                <a:cs typeface="Times New Roman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GB" b="1">
                <a:latin typeface="Times New Roman"/>
                <a:ea typeface="+mn-lt"/>
                <a:cs typeface="Times New Roman"/>
              </a:rPr>
              <a:t>PWM1 (18), DIR1 (23):</a:t>
            </a:r>
            <a:r>
              <a:rPr lang="en-GB">
                <a:latin typeface="Times New Roman"/>
                <a:ea typeface="+mn-lt"/>
                <a:cs typeface="Times New Roman"/>
              </a:rPr>
              <a:t> Controls the left motor.</a:t>
            </a:r>
          </a:p>
          <a:p>
            <a:pPr lvl="1">
              <a:buFont typeface="Courier New"/>
              <a:buChar char="o"/>
            </a:pPr>
            <a:r>
              <a:rPr lang="en-GB" b="1">
                <a:latin typeface="Times New Roman"/>
                <a:ea typeface="+mn-lt"/>
                <a:cs typeface="Times New Roman"/>
              </a:rPr>
              <a:t>PWM2 (19), DIR2 (24):</a:t>
            </a:r>
            <a:r>
              <a:rPr lang="en-GB">
                <a:latin typeface="Times New Roman"/>
                <a:ea typeface="+mn-lt"/>
                <a:cs typeface="Times New Roman"/>
              </a:rPr>
              <a:t> Controls the right motor.</a:t>
            </a:r>
          </a:p>
          <a:p>
            <a:pPr>
              <a:buFont typeface="Arial"/>
            </a:pPr>
            <a:r>
              <a:rPr lang="en-GB" sz="2400" b="1">
                <a:latin typeface="Times New Roman"/>
                <a:ea typeface="+mn-lt"/>
                <a:cs typeface="Times New Roman"/>
              </a:rPr>
              <a:t>PWM Configuration:</a:t>
            </a:r>
            <a:r>
              <a:rPr lang="en-GB" sz="2400">
                <a:latin typeface="Times New Roman"/>
                <a:ea typeface="+mn-lt"/>
                <a:cs typeface="Times New Roman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GB">
                <a:latin typeface="Times New Roman"/>
                <a:ea typeface="+mn-lt"/>
                <a:cs typeface="Times New Roman"/>
              </a:rPr>
              <a:t>The motors are controlled using </a:t>
            </a:r>
            <a:r>
              <a:rPr lang="en-GB" b="1">
                <a:latin typeface="Times New Roman"/>
                <a:ea typeface="+mn-lt"/>
                <a:cs typeface="Times New Roman"/>
              </a:rPr>
              <a:t>Pulse Width Modulation (PWM)</a:t>
            </a:r>
            <a:r>
              <a:rPr lang="en-GB">
                <a:latin typeface="Times New Roman"/>
                <a:ea typeface="+mn-lt"/>
                <a:cs typeface="Times New Roman"/>
              </a:rPr>
              <a:t> at </a:t>
            </a:r>
            <a:r>
              <a:rPr lang="en-GB" b="1">
                <a:latin typeface="Times New Roman"/>
                <a:ea typeface="+mn-lt"/>
                <a:cs typeface="Times New Roman"/>
              </a:rPr>
              <a:t>1 kHz frequency</a:t>
            </a:r>
            <a:r>
              <a:rPr lang="en-GB">
                <a:latin typeface="Times New Roman"/>
                <a:ea typeface="+mn-lt"/>
                <a:cs typeface="Times New Roman"/>
              </a:rPr>
              <a:t>.</a:t>
            </a:r>
          </a:p>
          <a:p>
            <a:pPr lvl="1">
              <a:buFont typeface="Courier New"/>
              <a:buChar char="o"/>
            </a:pPr>
            <a:r>
              <a:rPr lang="en-GB">
                <a:latin typeface="Times New Roman"/>
                <a:ea typeface="+mn-lt"/>
                <a:cs typeface="Times New Roman"/>
              </a:rPr>
              <a:t>Both motors start at </a:t>
            </a:r>
            <a:r>
              <a:rPr lang="en-GB" b="1">
                <a:latin typeface="Times New Roman"/>
                <a:ea typeface="+mn-lt"/>
                <a:cs typeface="Times New Roman"/>
              </a:rPr>
              <a:t>0% duty cycle</a:t>
            </a:r>
            <a:r>
              <a:rPr lang="en-GB">
                <a:latin typeface="Times New Roman"/>
                <a:ea typeface="+mn-lt"/>
                <a:cs typeface="Times New Roman"/>
              </a:rPr>
              <a:t> (stopped state).</a:t>
            </a:r>
          </a:p>
          <a:p>
            <a:pPr>
              <a:buFont typeface="Arial"/>
            </a:pPr>
            <a:endParaRPr lang="en-GB" sz="2600">
              <a:latin typeface="Times New Roman"/>
              <a:cs typeface="Times New Roman"/>
            </a:endParaRPr>
          </a:p>
        </p:txBody>
      </p:sp>
      <p:pic>
        <p:nvPicPr>
          <p:cNvPr id="4" name="Picture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19CA2F1-4CA8-8D9C-95E8-49891026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275" y="1720205"/>
            <a:ext cx="5020754" cy="44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8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6E4C-B829-6B1F-7E99-F6A1A70E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Motor Control Functions: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5799D7-8C08-931F-1F35-8C7E43C56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397" y="1692864"/>
            <a:ext cx="5363496" cy="4942553"/>
          </a:xfrm>
        </p:spPr>
      </p:pic>
    </p:spTree>
    <p:extLst>
      <p:ext uri="{BB962C8B-B14F-4D97-AF65-F5344CB8AC3E}">
        <p14:creationId xmlns:p14="http://schemas.microsoft.com/office/powerpoint/2010/main" val="550894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22AIE214 Mathematics for computing-4 22MAT230 Introduction to Robotics Automatic Forklift Prototype</vt:lpstr>
      <vt:lpstr>Introduction</vt:lpstr>
      <vt:lpstr>Problem Statement</vt:lpstr>
      <vt:lpstr>Objective</vt:lpstr>
      <vt:lpstr>Innovation</vt:lpstr>
      <vt:lpstr>Components:</vt:lpstr>
      <vt:lpstr>The Lifting Ideology:</vt:lpstr>
      <vt:lpstr>Working of Mecanum Wheels</vt:lpstr>
      <vt:lpstr>Motor Control Functions:</vt:lpstr>
      <vt:lpstr>User Input Handling</vt:lpstr>
      <vt:lpstr>Demo</vt:lpstr>
      <vt:lpstr>Demo</vt:lpstr>
      <vt:lpstr>Stepper Motor Working:</vt:lpstr>
      <vt:lpstr>Stepper motor Exciting Sequence</vt:lpstr>
      <vt:lpstr>Coils and Magnetic Fields </vt:lpstr>
      <vt:lpstr>Microstepping </vt:lpstr>
      <vt:lpstr>Working of Stepper motor</vt:lpstr>
      <vt:lpstr>Working of Stepper motor</vt:lpstr>
      <vt:lpstr>Working of both together</vt:lpstr>
      <vt:lpstr>Current Status</vt:lpstr>
      <vt:lpstr>Mathematics for Computing (MFC) – Robotics Project</vt:lpstr>
      <vt:lpstr>Mathematical Problem Statement</vt:lpstr>
      <vt:lpstr>Mathematical Representation of Tilt Using Accelerometer &amp; Gyroscope</vt:lpstr>
      <vt:lpstr>MPU6050 Sensor Readings</vt:lpstr>
      <vt:lpstr>Gyroscope Integration (Angular Displacement)</vt:lpstr>
      <vt:lpstr>FFT (Fast Fourier Transform) – Frequency Analysis</vt:lpstr>
      <vt:lpstr>GRAPH REPRESENTATION</vt:lpstr>
      <vt:lpstr>STFT (Short-Time Fourier Transform) – Time-Frequency Analysis</vt:lpstr>
      <vt:lpstr>GRAPH REPRESENTATION</vt:lpstr>
      <vt:lpstr>WT (Wavelet Transform) – Multi-Resolution Analysis</vt:lpstr>
      <vt:lpstr>Before &amp; After Wavelet Transform on Tilt Signal</vt:lpstr>
      <vt:lpstr>Why WT is the Best?</vt:lpstr>
      <vt:lpstr>Comparsion</vt:lpstr>
      <vt:lpstr>Comparison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93</cp:revision>
  <dcterms:created xsi:type="dcterms:W3CDTF">2025-03-09T05:23:43Z</dcterms:created>
  <dcterms:modified xsi:type="dcterms:W3CDTF">2025-03-12T06:17:12Z</dcterms:modified>
</cp:coreProperties>
</file>